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69" r:id="rId5"/>
    <p:sldId id="270" r:id="rId6"/>
    <p:sldId id="275" r:id="rId7"/>
    <p:sldId id="276" r:id="rId8"/>
    <p:sldId id="277" r:id="rId9"/>
    <p:sldId id="278" r:id="rId10"/>
    <p:sldId id="279" r:id="rId11"/>
    <p:sldId id="322" r:id="rId12"/>
    <p:sldId id="323" r:id="rId13"/>
    <p:sldId id="317" r:id="rId14"/>
    <p:sldId id="318" r:id="rId15"/>
    <p:sldId id="319" r:id="rId16"/>
    <p:sldId id="280" r:id="rId17"/>
    <p:sldId id="281" r:id="rId18"/>
    <p:sldId id="282" r:id="rId19"/>
    <p:sldId id="283" r:id="rId20"/>
    <p:sldId id="284" r:id="rId21"/>
    <p:sldId id="285" r:id="rId22"/>
    <p:sldId id="286" r:id="rId23"/>
    <p:sldId id="291" r:id="rId24"/>
    <p:sldId id="287" r:id="rId25"/>
    <p:sldId id="288" r:id="rId26"/>
    <p:sldId id="289"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7B7"/>
    <a:srgbClr val="669999"/>
    <a:srgbClr val="5B0903"/>
    <a:srgbClr val="1B3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autoAdjust="0"/>
    <p:restoredTop sz="85507" autoAdjust="0"/>
  </p:normalViewPr>
  <p:slideViewPr>
    <p:cSldViewPr>
      <p:cViewPr varScale="1">
        <p:scale>
          <a:sx n="111" d="100"/>
          <a:sy n="111" d="100"/>
        </p:scale>
        <p:origin x="12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02"/>
    </p:cViewPr>
  </p:sorterViewPr>
  <p:notesViewPr>
    <p:cSldViewPr>
      <p:cViewPr varScale="1">
        <p:scale>
          <a:sx n="73" d="100"/>
          <a:sy n="73" d="100"/>
        </p:scale>
        <p:origin x="-21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ltLang="de-DE"/>
          </a:p>
        </p:txBody>
      </p:sp>
      <p:sp>
        <p:nvSpPr>
          <p:cNvPr id="430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ltLang="de-DE"/>
          </a:p>
        </p:txBody>
      </p:sp>
      <p:sp>
        <p:nvSpPr>
          <p:cNvPr id="430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ltLang="de-DE"/>
          </a:p>
        </p:txBody>
      </p:sp>
      <p:sp>
        <p:nvSpPr>
          <p:cNvPr id="430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EE7B63F-6061-4B3A-A7CA-167A4A6AB709}" type="slidenum">
              <a:rPr lang="es-ES" altLang="de-DE"/>
              <a:pPr>
                <a:defRPr/>
              </a:pPr>
              <a:t>‹Nr.›</a:t>
            </a:fld>
            <a:endParaRPr lang="es-ES" altLang="de-DE"/>
          </a:p>
        </p:txBody>
      </p:sp>
    </p:spTree>
    <p:extLst>
      <p:ext uri="{BB962C8B-B14F-4D97-AF65-F5344CB8AC3E}">
        <p14:creationId xmlns:p14="http://schemas.microsoft.com/office/powerpoint/2010/main" val="1373142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ltLang="de-DE"/>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ltLang="de-DE"/>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de-DE" noProof="0"/>
              <a:t>Haga clic para modificar el estilo de texto del patrón</a:t>
            </a:r>
          </a:p>
          <a:p>
            <a:pPr lvl="1"/>
            <a:r>
              <a:rPr lang="es-ES" altLang="de-DE" noProof="0"/>
              <a:t>Segundo nivel</a:t>
            </a:r>
          </a:p>
          <a:p>
            <a:pPr lvl="2"/>
            <a:r>
              <a:rPr lang="es-ES" altLang="de-DE" noProof="0"/>
              <a:t>Tercer nivel</a:t>
            </a:r>
          </a:p>
          <a:p>
            <a:pPr lvl="3"/>
            <a:r>
              <a:rPr lang="es-ES" altLang="de-DE" noProof="0"/>
              <a:t>Cuarto nivel</a:t>
            </a:r>
          </a:p>
          <a:p>
            <a:pPr lvl="4"/>
            <a:r>
              <a:rPr lang="es-ES" altLang="de-DE" noProof="0"/>
              <a:t>Quinto nivel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ltLang="de-DE"/>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D055CF6-4721-46F5-95AC-323B2AC6EDEA}" type="slidenum">
              <a:rPr lang="es-ES" altLang="de-DE"/>
              <a:pPr>
                <a:defRPr/>
              </a:pPr>
              <a:t>‹Nr.›</a:t>
            </a:fld>
            <a:endParaRPr lang="es-ES" altLang="de-DE"/>
          </a:p>
        </p:txBody>
      </p:sp>
    </p:spTree>
    <p:extLst>
      <p:ext uri="{BB962C8B-B14F-4D97-AF65-F5344CB8AC3E}">
        <p14:creationId xmlns:p14="http://schemas.microsoft.com/office/powerpoint/2010/main" val="2139502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2</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11</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12</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13</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14</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15</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16</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17</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18</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19</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20</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3</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21</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22</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23</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24</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25</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26</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4</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5</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6</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7</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8</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9</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AE444A-9BA6-4FCF-A25B-9BF38A1FADD2}" type="slidenum">
              <a:rPr lang="es-ES" altLang="de-DE"/>
              <a:pPr eaLnBrk="1" hangingPunct="1"/>
              <a:t>10</a:t>
            </a:fld>
            <a:endParaRPr lang="es-ES" alt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6" name="Rectangle 6"/>
          <p:cNvSpPr>
            <a:spLocks noGrp="1" noChangeArrowheads="1"/>
          </p:cNvSpPr>
          <p:nvPr>
            <p:ph type="sldNum" sz="quarter" idx="12"/>
          </p:nvPr>
        </p:nvSpPr>
        <p:spPr>
          <a:ln/>
        </p:spPr>
        <p:txBody>
          <a:bodyPr/>
          <a:lstStyle>
            <a:lvl1pPr>
              <a:defRPr/>
            </a:lvl1pPr>
          </a:lstStyle>
          <a:p>
            <a:pPr>
              <a:defRPr/>
            </a:pPr>
            <a:fld id="{BD75BBD4-CA99-42FD-AD51-40B757A86DDC}" type="slidenum">
              <a:rPr lang="es-ES" altLang="de-DE"/>
              <a:pPr>
                <a:defRPr/>
              </a:pPr>
              <a:t>‹Nr.›</a:t>
            </a:fld>
            <a:endParaRPr lang="es-ES" altLang="de-DE"/>
          </a:p>
        </p:txBody>
      </p:sp>
    </p:spTree>
    <p:extLst>
      <p:ext uri="{BB962C8B-B14F-4D97-AF65-F5344CB8AC3E}">
        <p14:creationId xmlns:p14="http://schemas.microsoft.com/office/powerpoint/2010/main" val="131843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6" name="Rectangle 6"/>
          <p:cNvSpPr>
            <a:spLocks noGrp="1" noChangeArrowheads="1"/>
          </p:cNvSpPr>
          <p:nvPr>
            <p:ph type="sldNum" sz="quarter" idx="12"/>
          </p:nvPr>
        </p:nvSpPr>
        <p:spPr>
          <a:ln/>
        </p:spPr>
        <p:txBody>
          <a:bodyPr/>
          <a:lstStyle>
            <a:lvl1pPr>
              <a:defRPr/>
            </a:lvl1pPr>
          </a:lstStyle>
          <a:p>
            <a:pPr>
              <a:defRPr/>
            </a:pPr>
            <a:fld id="{50822D95-C385-48F2-B3B7-00A3A5CB775B}" type="slidenum">
              <a:rPr lang="es-ES" altLang="de-DE"/>
              <a:pPr>
                <a:defRPr/>
              </a:pPr>
              <a:t>‹Nr.›</a:t>
            </a:fld>
            <a:endParaRPr lang="es-ES" altLang="de-DE"/>
          </a:p>
        </p:txBody>
      </p:sp>
    </p:spTree>
    <p:extLst>
      <p:ext uri="{BB962C8B-B14F-4D97-AF65-F5344CB8AC3E}">
        <p14:creationId xmlns:p14="http://schemas.microsoft.com/office/powerpoint/2010/main" val="297125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6" name="Rectangle 6"/>
          <p:cNvSpPr>
            <a:spLocks noGrp="1" noChangeArrowheads="1"/>
          </p:cNvSpPr>
          <p:nvPr>
            <p:ph type="sldNum" sz="quarter" idx="12"/>
          </p:nvPr>
        </p:nvSpPr>
        <p:spPr>
          <a:ln/>
        </p:spPr>
        <p:txBody>
          <a:bodyPr/>
          <a:lstStyle>
            <a:lvl1pPr>
              <a:defRPr/>
            </a:lvl1pPr>
          </a:lstStyle>
          <a:p>
            <a:pPr>
              <a:defRPr/>
            </a:pPr>
            <a:fld id="{9B6082DF-4662-46EC-995D-50D16914653A}" type="slidenum">
              <a:rPr lang="es-ES" altLang="de-DE"/>
              <a:pPr>
                <a:defRPr/>
              </a:pPr>
              <a:t>‹Nr.›</a:t>
            </a:fld>
            <a:endParaRPr lang="es-ES" altLang="de-DE"/>
          </a:p>
        </p:txBody>
      </p:sp>
    </p:spTree>
    <p:extLst>
      <p:ext uri="{BB962C8B-B14F-4D97-AF65-F5344CB8AC3E}">
        <p14:creationId xmlns:p14="http://schemas.microsoft.com/office/powerpoint/2010/main" val="244393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525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3938588"/>
            <a:ext cx="4038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8" name="Rectangle 6"/>
          <p:cNvSpPr>
            <a:spLocks noGrp="1" noChangeArrowheads="1"/>
          </p:cNvSpPr>
          <p:nvPr>
            <p:ph type="sldNum" sz="quarter" idx="12"/>
          </p:nvPr>
        </p:nvSpPr>
        <p:spPr>
          <a:ln/>
        </p:spPr>
        <p:txBody>
          <a:bodyPr/>
          <a:lstStyle>
            <a:lvl1pPr>
              <a:defRPr/>
            </a:lvl1pPr>
          </a:lstStyle>
          <a:p>
            <a:pPr>
              <a:defRPr/>
            </a:pPr>
            <a:fld id="{17FD9C64-AF25-4550-807E-92C6C9B4E862}" type="slidenum">
              <a:rPr lang="es-ES" altLang="de-DE"/>
              <a:pPr>
                <a:defRPr/>
              </a:pPr>
              <a:t>‹Nr.›</a:t>
            </a:fld>
            <a:endParaRPr lang="es-ES" altLang="de-DE"/>
          </a:p>
        </p:txBody>
      </p:sp>
    </p:spTree>
    <p:extLst>
      <p:ext uri="{BB962C8B-B14F-4D97-AF65-F5344CB8AC3E}">
        <p14:creationId xmlns:p14="http://schemas.microsoft.com/office/powerpoint/2010/main" val="269399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6" name="Rectangle 6"/>
          <p:cNvSpPr>
            <a:spLocks noGrp="1" noChangeArrowheads="1"/>
          </p:cNvSpPr>
          <p:nvPr>
            <p:ph type="sldNum" sz="quarter" idx="12"/>
          </p:nvPr>
        </p:nvSpPr>
        <p:spPr>
          <a:ln/>
        </p:spPr>
        <p:txBody>
          <a:bodyPr/>
          <a:lstStyle>
            <a:lvl1pPr>
              <a:defRPr/>
            </a:lvl1pPr>
          </a:lstStyle>
          <a:p>
            <a:pPr>
              <a:defRPr/>
            </a:pPr>
            <a:fld id="{F8D3C6B7-9F3E-4D9F-BF3F-02FE0353F899}" type="slidenum">
              <a:rPr lang="es-ES" altLang="de-DE"/>
              <a:pPr>
                <a:defRPr/>
              </a:pPr>
              <a:t>‹Nr.›</a:t>
            </a:fld>
            <a:endParaRPr lang="es-ES" altLang="de-DE"/>
          </a:p>
        </p:txBody>
      </p:sp>
    </p:spTree>
    <p:extLst>
      <p:ext uri="{BB962C8B-B14F-4D97-AF65-F5344CB8AC3E}">
        <p14:creationId xmlns:p14="http://schemas.microsoft.com/office/powerpoint/2010/main" val="98383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6" name="Rectangle 6"/>
          <p:cNvSpPr>
            <a:spLocks noGrp="1" noChangeArrowheads="1"/>
          </p:cNvSpPr>
          <p:nvPr>
            <p:ph type="sldNum" sz="quarter" idx="12"/>
          </p:nvPr>
        </p:nvSpPr>
        <p:spPr>
          <a:ln/>
        </p:spPr>
        <p:txBody>
          <a:bodyPr/>
          <a:lstStyle>
            <a:lvl1pPr>
              <a:defRPr/>
            </a:lvl1pPr>
          </a:lstStyle>
          <a:p>
            <a:pPr>
              <a:defRPr/>
            </a:pPr>
            <a:fld id="{5C4D674E-75D7-42C7-8C19-4722F39A522C}" type="slidenum">
              <a:rPr lang="es-ES" altLang="de-DE"/>
              <a:pPr>
                <a:defRPr/>
              </a:pPr>
              <a:t>‹Nr.›</a:t>
            </a:fld>
            <a:endParaRPr lang="es-ES" altLang="de-DE"/>
          </a:p>
        </p:txBody>
      </p:sp>
    </p:spTree>
    <p:extLst>
      <p:ext uri="{BB962C8B-B14F-4D97-AF65-F5344CB8AC3E}">
        <p14:creationId xmlns:p14="http://schemas.microsoft.com/office/powerpoint/2010/main" val="142849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7" name="Rectangle 6"/>
          <p:cNvSpPr>
            <a:spLocks noGrp="1" noChangeArrowheads="1"/>
          </p:cNvSpPr>
          <p:nvPr>
            <p:ph type="sldNum" sz="quarter" idx="12"/>
          </p:nvPr>
        </p:nvSpPr>
        <p:spPr>
          <a:ln/>
        </p:spPr>
        <p:txBody>
          <a:bodyPr/>
          <a:lstStyle>
            <a:lvl1pPr>
              <a:defRPr/>
            </a:lvl1pPr>
          </a:lstStyle>
          <a:p>
            <a:pPr>
              <a:defRPr/>
            </a:pPr>
            <a:fld id="{8B08C1AD-CD60-410B-BDE9-3F9A6F92CCD3}" type="slidenum">
              <a:rPr lang="es-ES" altLang="de-DE"/>
              <a:pPr>
                <a:defRPr/>
              </a:pPr>
              <a:t>‹Nr.›</a:t>
            </a:fld>
            <a:endParaRPr lang="es-ES" altLang="de-DE"/>
          </a:p>
        </p:txBody>
      </p:sp>
    </p:spTree>
    <p:extLst>
      <p:ext uri="{BB962C8B-B14F-4D97-AF65-F5344CB8AC3E}">
        <p14:creationId xmlns:p14="http://schemas.microsoft.com/office/powerpoint/2010/main" val="183433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9" name="Rectangle 6"/>
          <p:cNvSpPr>
            <a:spLocks noGrp="1" noChangeArrowheads="1"/>
          </p:cNvSpPr>
          <p:nvPr>
            <p:ph type="sldNum" sz="quarter" idx="12"/>
          </p:nvPr>
        </p:nvSpPr>
        <p:spPr>
          <a:ln/>
        </p:spPr>
        <p:txBody>
          <a:bodyPr/>
          <a:lstStyle>
            <a:lvl1pPr>
              <a:defRPr/>
            </a:lvl1pPr>
          </a:lstStyle>
          <a:p>
            <a:pPr>
              <a:defRPr/>
            </a:pPr>
            <a:fld id="{854519B4-2966-4B52-A5C8-0784DE080335}" type="slidenum">
              <a:rPr lang="es-ES" altLang="de-DE"/>
              <a:pPr>
                <a:defRPr/>
              </a:pPr>
              <a:t>‹Nr.›</a:t>
            </a:fld>
            <a:endParaRPr lang="es-ES" altLang="de-DE"/>
          </a:p>
        </p:txBody>
      </p:sp>
    </p:spTree>
    <p:extLst>
      <p:ext uri="{BB962C8B-B14F-4D97-AF65-F5344CB8AC3E}">
        <p14:creationId xmlns:p14="http://schemas.microsoft.com/office/powerpoint/2010/main" val="26895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5" name="Rectangle 6"/>
          <p:cNvSpPr>
            <a:spLocks noGrp="1" noChangeArrowheads="1"/>
          </p:cNvSpPr>
          <p:nvPr>
            <p:ph type="sldNum" sz="quarter" idx="12"/>
          </p:nvPr>
        </p:nvSpPr>
        <p:spPr>
          <a:ln/>
        </p:spPr>
        <p:txBody>
          <a:bodyPr/>
          <a:lstStyle>
            <a:lvl1pPr>
              <a:defRPr/>
            </a:lvl1pPr>
          </a:lstStyle>
          <a:p>
            <a:pPr>
              <a:defRPr/>
            </a:pPr>
            <a:fld id="{F2FD2D51-5028-49EB-947E-50FC05A1289D}" type="slidenum">
              <a:rPr lang="es-ES" altLang="de-DE"/>
              <a:pPr>
                <a:defRPr/>
              </a:pPr>
              <a:t>‹Nr.›</a:t>
            </a:fld>
            <a:endParaRPr lang="es-ES" altLang="de-DE"/>
          </a:p>
        </p:txBody>
      </p:sp>
    </p:spTree>
    <p:extLst>
      <p:ext uri="{BB962C8B-B14F-4D97-AF65-F5344CB8AC3E}">
        <p14:creationId xmlns:p14="http://schemas.microsoft.com/office/powerpoint/2010/main" val="140852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4" name="Rectangle 6"/>
          <p:cNvSpPr>
            <a:spLocks noGrp="1" noChangeArrowheads="1"/>
          </p:cNvSpPr>
          <p:nvPr>
            <p:ph type="sldNum" sz="quarter" idx="12"/>
          </p:nvPr>
        </p:nvSpPr>
        <p:spPr>
          <a:ln/>
        </p:spPr>
        <p:txBody>
          <a:bodyPr/>
          <a:lstStyle>
            <a:lvl1pPr>
              <a:defRPr/>
            </a:lvl1pPr>
          </a:lstStyle>
          <a:p>
            <a:pPr>
              <a:defRPr/>
            </a:pPr>
            <a:fld id="{64B5BD0D-441C-4F5F-801E-ACB5B4958250}" type="slidenum">
              <a:rPr lang="es-ES" altLang="de-DE"/>
              <a:pPr>
                <a:defRPr/>
              </a:pPr>
              <a:t>‹Nr.›</a:t>
            </a:fld>
            <a:endParaRPr lang="es-ES" altLang="de-DE"/>
          </a:p>
        </p:txBody>
      </p:sp>
    </p:spTree>
    <p:extLst>
      <p:ext uri="{BB962C8B-B14F-4D97-AF65-F5344CB8AC3E}">
        <p14:creationId xmlns:p14="http://schemas.microsoft.com/office/powerpoint/2010/main" val="156827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7" name="Rectangle 6"/>
          <p:cNvSpPr>
            <a:spLocks noGrp="1" noChangeArrowheads="1"/>
          </p:cNvSpPr>
          <p:nvPr>
            <p:ph type="sldNum" sz="quarter" idx="12"/>
          </p:nvPr>
        </p:nvSpPr>
        <p:spPr>
          <a:ln/>
        </p:spPr>
        <p:txBody>
          <a:bodyPr/>
          <a:lstStyle>
            <a:lvl1pPr>
              <a:defRPr/>
            </a:lvl1pPr>
          </a:lstStyle>
          <a:p>
            <a:pPr>
              <a:defRPr/>
            </a:pPr>
            <a:fld id="{2956F51E-C5D1-43C9-AC2B-CFE78FBF862B}" type="slidenum">
              <a:rPr lang="es-ES" altLang="de-DE"/>
              <a:pPr>
                <a:defRPr/>
              </a:pPr>
              <a:t>‹Nr.›</a:t>
            </a:fld>
            <a:endParaRPr lang="es-ES" altLang="de-DE"/>
          </a:p>
        </p:txBody>
      </p:sp>
    </p:spTree>
    <p:extLst>
      <p:ext uri="{BB962C8B-B14F-4D97-AF65-F5344CB8AC3E}">
        <p14:creationId xmlns:p14="http://schemas.microsoft.com/office/powerpoint/2010/main" val="281892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de-DE"/>
          </a:p>
        </p:txBody>
      </p:sp>
      <p:sp>
        <p:nvSpPr>
          <p:cNvPr id="7" name="Rectangle 6"/>
          <p:cNvSpPr>
            <a:spLocks noGrp="1" noChangeArrowheads="1"/>
          </p:cNvSpPr>
          <p:nvPr>
            <p:ph type="sldNum" sz="quarter" idx="12"/>
          </p:nvPr>
        </p:nvSpPr>
        <p:spPr>
          <a:ln/>
        </p:spPr>
        <p:txBody>
          <a:bodyPr/>
          <a:lstStyle>
            <a:lvl1pPr>
              <a:defRPr/>
            </a:lvl1pPr>
          </a:lstStyle>
          <a:p>
            <a:pPr>
              <a:defRPr/>
            </a:pPr>
            <a:fld id="{D5A1B051-2910-48D3-94C6-0ACA476240A9}" type="slidenum">
              <a:rPr lang="es-ES" altLang="de-DE"/>
              <a:pPr>
                <a:defRPr/>
              </a:pPr>
              <a:t>‹Nr.›</a:t>
            </a:fld>
            <a:endParaRPr lang="es-ES" altLang="de-DE"/>
          </a:p>
        </p:txBody>
      </p:sp>
    </p:spTree>
    <p:extLst>
      <p:ext uri="{BB962C8B-B14F-4D97-AF65-F5344CB8AC3E}">
        <p14:creationId xmlns:p14="http://schemas.microsoft.com/office/powerpoint/2010/main" val="260591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de-DE"/>
              <a:t>Proyecto HTC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de-DE"/>
              <a:t>Haga clic para modificar el estilo de texto del patrón</a:t>
            </a:r>
          </a:p>
          <a:p>
            <a:pPr lvl="1"/>
            <a:r>
              <a:rPr lang="es-ES" altLang="de-DE"/>
              <a:t>Segundo nivel</a:t>
            </a:r>
          </a:p>
          <a:p>
            <a:pPr lvl="2"/>
            <a:r>
              <a:rPr lang="es-ES" altLang="de-DE"/>
              <a:t>Tercer nivel</a:t>
            </a:r>
          </a:p>
          <a:p>
            <a:pPr lvl="3"/>
            <a:r>
              <a:rPr lang="es-ES" altLang="de-DE"/>
              <a:t>Cuarto nivel</a:t>
            </a:r>
          </a:p>
          <a:p>
            <a:pPr lvl="4"/>
            <a:r>
              <a:rPr lang="es-ES" altLang="de-DE"/>
              <a:t>Quinto nivel</a:t>
            </a:r>
          </a:p>
        </p:txBody>
      </p:sp>
      <p:sp>
        <p:nvSpPr>
          <p:cNvPr id="1028" name="Rectangle 4"/>
          <p:cNvSpPr>
            <a:spLocks noGrp="1" noChangeArrowheads="1"/>
          </p:cNvSpPr>
          <p:nvPr>
            <p:ph type="dt" sz="half" idx="2"/>
          </p:nvPr>
        </p:nvSpPr>
        <p:spPr bwMode="auto">
          <a:xfrm>
            <a:off x="457200" y="6245225"/>
            <a:ext cx="2133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ltLang="de-DE"/>
          </a:p>
        </p:txBody>
      </p:sp>
      <p:sp>
        <p:nvSpPr>
          <p:cNvPr id="1029" name="Rectangle 5"/>
          <p:cNvSpPr>
            <a:spLocks noGrp="1" noChangeArrowheads="1"/>
          </p:cNvSpPr>
          <p:nvPr>
            <p:ph type="ftr" sz="quarter" idx="3"/>
          </p:nvPr>
        </p:nvSpPr>
        <p:spPr bwMode="auto">
          <a:xfrm>
            <a:off x="3124200" y="6245225"/>
            <a:ext cx="2895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ltLang="de-DE"/>
          </a:p>
        </p:txBody>
      </p:sp>
      <p:sp>
        <p:nvSpPr>
          <p:cNvPr id="1030" name="Rectangle 6"/>
          <p:cNvSpPr>
            <a:spLocks noGrp="1" noChangeArrowheads="1"/>
          </p:cNvSpPr>
          <p:nvPr>
            <p:ph type="sldNum" sz="quarter" idx="4"/>
          </p:nvPr>
        </p:nvSpPr>
        <p:spPr bwMode="auto">
          <a:xfrm>
            <a:off x="6553200" y="6245225"/>
            <a:ext cx="2133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C3C707E-E0BA-4938-AEB9-8E5A027D3A15}" type="slidenum">
              <a:rPr lang="es-ES" altLang="de-DE"/>
              <a:pPr>
                <a:defRPr/>
              </a:pPr>
              <a:t>‹Nr.›</a:t>
            </a:fld>
            <a:endParaRPr lang="es-ES"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cs typeface="Arial" charset="0"/>
        </a:defRPr>
      </a:lvl2pPr>
      <a:lvl3pPr algn="ctr" rtl="0" eaLnBrk="0" fontAlgn="base" hangingPunct="0">
        <a:spcBef>
          <a:spcPct val="0"/>
        </a:spcBef>
        <a:spcAft>
          <a:spcPct val="0"/>
        </a:spcAft>
        <a:defRPr sz="4000">
          <a:solidFill>
            <a:schemeClr val="bg1"/>
          </a:solidFill>
          <a:latin typeface="Arial" charset="0"/>
          <a:cs typeface="Arial" charset="0"/>
        </a:defRPr>
      </a:lvl3pPr>
      <a:lvl4pPr algn="ctr" rtl="0" eaLnBrk="0" fontAlgn="base" hangingPunct="0">
        <a:spcBef>
          <a:spcPct val="0"/>
        </a:spcBef>
        <a:spcAft>
          <a:spcPct val="0"/>
        </a:spcAft>
        <a:defRPr sz="4000">
          <a:solidFill>
            <a:schemeClr val="bg1"/>
          </a:solidFill>
          <a:latin typeface="Arial" charset="0"/>
          <a:cs typeface="Arial" charset="0"/>
        </a:defRPr>
      </a:lvl4pPr>
      <a:lvl5pPr algn="ctr" rtl="0" eaLnBrk="0" fontAlgn="base" hangingPunct="0">
        <a:spcBef>
          <a:spcPct val="0"/>
        </a:spcBef>
        <a:spcAft>
          <a:spcPct val="0"/>
        </a:spcAft>
        <a:defRPr sz="4000">
          <a:solidFill>
            <a:schemeClr val="bg1"/>
          </a:solidFill>
          <a:latin typeface="Arial" charset="0"/>
          <a:cs typeface="Arial" charset="0"/>
        </a:defRPr>
      </a:lvl5pPr>
      <a:lvl6pPr marL="457200" algn="ctr" rtl="0" fontAlgn="base">
        <a:spcBef>
          <a:spcPct val="0"/>
        </a:spcBef>
        <a:spcAft>
          <a:spcPct val="0"/>
        </a:spcAft>
        <a:defRPr sz="4000">
          <a:solidFill>
            <a:schemeClr val="bg1"/>
          </a:solidFill>
          <a:latin typeface="Arial" charset="0"/>
          <a:cs typeface="Arial" charset="0"/>
        </a:defRPr>
      </a:lvl6pPr>
      <a:lvl7pPr marL="914400" algn="ctr" rtl="0" fontAlgn="base">
        <a:spcBef>
          <a:spcPct val="0"/>
        </a:spcBef>
        <a:spcAft>
          <a:spcPct val="0"/>
        </a:spcAft>
        <a:defRPr sz="4000">
          <a:solidFill>
            <a:schemeClr val="bg1"/>
          </a:solidFill>
          <a:latin typeface="Arial" charset="0"/>
          <a:cs typeface="Arial" charset="0"/>
        </a:defRPr>
      </a:lvl7pPr>
      <a:lvl8pPr marL="1371600" algn="ctr" rtl="0" fontAlgn="base">
        <a:spcBef>
          <a:spcPct val="0"/>
        </a:spcBef>
        <a:spcAft>
          <a:spcPct val="0"/>
        </a:spcAft>
        <a:defRPr sz="4000">
          <a:solidFill>
            <a:schemeClr val="bg1"/>
          </a:solidFill>
          <a:latin typeface="Arial" charset="0"/>
          <a:cs typeface="Arial" charset="0"/>
        </a:defRPr>
      </a:lvl8pPr>
      <a:lvl9pPr marL="1828800" algn="ctr" rtl="0" fontAlgn="base">
        <a:spcBef>
          <a:spcPct val="0"/>
        </a:spcBef>
        <a:spcAft>
          <a:spcPct val="0"/>
        </a:spcAft>
        <a:defRPr sz="40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669999"/>
        </a:buClr>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sz="2300">
          <a:solidFill>
            <a:schemeClr val="tx1"/>
          </a:solidFill>
          <a:latin typeface="+mn-lt"/>
          <a:cs typeface="+mn-cs"/>
        </a:defRPr>
      </a:lvl3pPr>
      <a:lvl4pPr marL="1600200" indent="-228600" algn="l" rtl="0" eaLnBrk="0" fontAlgn="base" hangingPunct="0">
        <a:spcBef>
          <a:spcPct val="20000"/>
        </a:spcBef>
        <a:spcAft>
          <a:spcPct val="0"/>
        </a:spcAft>
        <a:buClr>
          <a:schemeClr val="tx1"/>
        </a:buClr>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Font typeface="Arial" charset="0"/>
        <a:buChar char="»"/>
        <a:defRPr sz="2000">
          <a:solidFill>
            <a:schemeClr val="tx1"/>
          </a:solidFill>
          <a:latin typeface="+mn-lt"/>
          <a:cs typeface="+mn-cs"/>
        </a:defRPr>
      </a:lvl5pPr>
      <a:lvl6pPr marL="2514600" indent="-228600" algn="l" rtl="0" fontAlgn="base">
        <a:spcBef>
          <a:spcPct val="20000"/>
        </a:spcBef>
        <a:spcAft>
          <a:spcPct val="0"/>
        </a:spcAft>
        <a:buClr>
          <a:schemeClr val="tx1"/>
        </a:buClr>
        <a:buFont typeface="Arial" charset="0"/>
        <a:buChar char="»"/>
        <a:defRPr sz="2000">
          <a:solidFill>
            <a:schemeClr val="tx1"/>
          </a:solidFill>
          <a:latin typeface="+mn-lt"/>
          <a:cs typeface="+mn-cs"/>
        </a:defRPr>
      </a:lvl6pPr>
      <a:lvl7pPr marL="2971800" indent="-228600" algn="l" rtl="0" fontAlgn="base">
        <a:spcBef>
          <a:spcPct val="20000"/>
        </a:spcBef>
        <a:spcAft>
          <a:spcPct val="0"/>
        </a:spcAft>
        <a:buClr>
          <a:schemeClr val="tx1"/>
        </a:buClr>
        <a:buFont typeface="Arial" charset="0"/>
        <a:buChar char="»"/>
        <a:defRPr sz="2000">
          <a:solidFill>
            <a:schemeClr val="tx1"/>
          </a:solidFill>
          <a:latin typeface="+mn-lt"/>
          <a:cs typeface="+mn-cs"/>
        </a:defRPr>
      </a:lvl7pPr>
      <a:lvl8pPr marL="3429000" indent="-228600" algn="l" rtl="0" fontAlgn="base">
        <a:spcBef>
          <a:spcPct val="20000"/>
        </a:spcBef>
        <a:spcAft>
          <a:spcPct val="0"/>
        </a:spcAft>
        <a:buClr>
          <a:schemeClr val="tx1"/>
        </a:buClr>
        <a:buFont typeface="Arial" charset="0"/>
        <a:buChar char="»"/>
        <a:defRPr sz="2000">
          <a:solidFill>
            <a:schemeClr val="tx1"/>
          </a:solidFill>
          <a:latin typeface="+mn-lt"/>
          <a:cs typeface="+mn-cs"/>
        </a:defRPr>
      </a:lvl8pPr>
      <a:lvl9pPr marL="3886200" indent="-228600" algn="l" rtl="0" fontAlgn="base">
        <a:spcBef>
          <a:spcPct val="20000"/>
        </a:spcBef>
        <a:spcAft>
          <a:spcPct val="0"/>
        </a:spcAft>
        <a:buClr>
          <a:schemeClr val="tx1"/>
        </a:buClr>
        <a:buFont typeface="Arial"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6.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716338"/>
            <a:ext cx="6732240" cy="1081087"/>
          </a:xfrm>
        </p:spPr>
        <p:txBody>
          <a:bodyPr/>
          <a:lstStyle/>
          <a:p>
            <a:pPr eaLnBrk="1" hangingPunct="1"/>
            <a:r>
              <a:rPr lang="en-US" altLang="de-DE" b="1" dirty="0" err="1">
                <a:solidFill>
                  <a:srgbClr val="FFFF00"/>
                </a:solidFill>
              </a:rPr>
              <a:t>Strahlenschutz</a:t>
            </a:r>
            <a:r>
              <a:rPr lang="en-US" altLang="de-DE" b="1" dirty="0">
                <a:solidFill>
                  <a:srgbClr val="FFFF00"/>
                </a:solidFill>
              </a:rPr>
              <a:t> an </a:t>
            </a:r>
            <a:r>
              <a:rPr lang="en-US" altLang="de-DE" b="1" dirty="0" err="1">
                <a:solidFill>
                  <a:srgbClr val="FFFF00"/>
                </a:solidFill>
              </a:rPr>
              <a:t>Schulen</a:t>
            </a:r>
            <a:endParaRPr lang="es-ES" altLang="de-DE" dirty="0">
              <a:solidFill>
                <a:srgbClr val="1B3A55"/>
              </a:solidFill>
            </a:endParaRPr>
          </a:p>
        </p:txBody>
      </p:sp>
      <p:sp>
        <p:nvSpPr>
          <p:cNvPr id="2051" name="Rectangle 3"/>
          <p:cNvSpPr>
            <a:spLocks noGrp="1" noChangeArrowheads="1"/>
          </p:cNvSpPr>
          <p:nvPr>
            <p:ph type="subTitle" idx="1"/>
          </p:nvPr>
        </p:nvSpPr>
        <p:spPr>
          <a:xfrm>
            <a:off x="3779912" y="5301208"/>
            <a:ext cx="5364088" cy="1296144"/>
          </a:xfrm>
        </p:spPr>
        <p:txBody>
          <a:bodyPr/>
          <a:lstStyle/>
          <a:p>
            <a:pPr algn="l" eaLnBrk="1" hangingPunct="1"/>
            <a:r>
              <a:rPr lang="en-US" altLang="de-DE" dirty="0">
                <a:solidFill>
                  <a:schemeClr val="bg1"/>
                </a:solidFill>
              </a:rPr>
              <a:t>Rolf Faßbender</a:t>
            </a:r>
          </a:p>
          <a:p>
            <a:pPr algn="l" eaLnBrk="1" hangingPunct="1"/>
            <a:r>
              <a:rPr lang="en-US" altLang="de-DE" sz="2000" dirty="0">
                <a:solidFill>
                  <a:schemeClr val="bg1"/>
                </a:solidFill>
              </a:rPr>
              <a:t>rolf.fassbender@sg-rheinbach.de</a:t>
            </a:r>
          </a:p>
          <a:p>
            <a:pPr algn="l" eaLnBrk="1" hangingPunct="1"/>
            <a:r>
              <a:rPr lang="en-US" altLang="de-DE" sz="2000" dirty="0">
                <a:solidFill>
                  <a:schemeClr val="bg1"/>
                </a:solidFill>
              </a:rPr>
              <a:t>www.sg-rheinbach.de/service/strahlenschutz</a:t>
            </a:r>
          </a:p>
        </p:txBody>
      </p:sp>
      <p:grpSp>
        <p:nvGrpSpPr>
          <p:cNvPr id="4" name="Gruppieren 3"/>
          <p:cNvGrpSpPr/>
          <p:nvPr/>
        </p:nvGrpSpPr>
        <p:grpSpPr>
          <a:xfrm>
            <a:off x="3981954" y="188640"/>
            <a:ext cx="4782094" cy="2592288"/>
            <a:chOff x="3981954" y="188640"/>
            <a:chExt cx="4782094" cy="2592288"/>
          </a:xfrm>
        </p:grpSpPr>
        <p:grpSp>
          <p:nvGrpSpPr>
            <p:cNvPr id="2" name="Gruppieren 1"/>
            <p:cNvGrpSpPr/>
            <p:nvPr/>
          </p:nvGrpSpPr>
          <p:grpSpPr>
            <a:xfrm>
              <a:off x="3981954" y="188640"/>
              <a:ext cx="4782094" cy="1825296"/>
              <a:chOff x="3981954" y="188640"/>
              <a:chExt cx="4782094" cy="1825296"/>
            </a:xfrm>
          </p:grpSpPr>
          <p:pic>
            <p:nvPicPr>
              <p:cNvPr id="2052" name="Picture 4" descr="m:\Profile\Rolf\Desktop\Radiation_Sign_DIN_EN_ISO_7010_Wikipedia_18082017.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m:\Profile\Rolf\Desktop\Radiation_new_sign_Wikipedia_18082017adiatio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hteck 2"/>
            <p:cNvSpPr/>
            <p:nvPr/>
          </p:nvSpPr>
          <p:spPr bwMode="auto">
            <a:xfrm>
              <a:off x="3981954" y="2132856"/>
              <a:ext cx="478209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Arial" charset="0"/>
                  <a:cs typeface="Arial" charset="0"/>
                </a:rPr>
                <a:t>Warnzeichen</a:t>
              </a:r>
              <a:r>
                <a:rPr kumimoji="0" lang="de-DE" sz="2400" b="0" i="0" u="none" strike="noStrike" cap="none" normalizeH="0" dirty="0">
                  <a:ln>
                    <a:noFill/>
                  </a:ln>
                  <a:solidFill>
                    <a:schemeClr val="bg1"/>
                  </a:solidFill>
                  <a:effectLst/>
                  <a:latin typeface="Arial" charset="0"/>
                  <a:cs typeface="Arial" charset="0"/>
                </a:rPr>
                <a:t> nach DIN, EN, ISO</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400" b="1" dirty="0" err="1"/>
              <a:t>Bauartzulassung</a:t>
            </a:r>
            <a:r>
              <a:rPr lang="en-US" altLang="de-DE" sz="2400" b="1" dirty="0"/>
              <a:t> §16, 24-26 und 185 </a:t>
            </a:r>
            <a:r>
              <a:rPr lang="en-US" altLang="de-DE" sz="2400" b="1" dirty="0" err="1"/>
              <a:t>StrlSchV</a:t>
            </a:r>
            <a:endParaRPr lang="en-US" altLang="de-DE" sz="2400" b="1" dirty="0"/>
          </a:p>
          <a:p>
            <a:pPr marL="285750" indent="-285750">
              <a:buFont typeface="Arial" panose="020B0604020202020204" pitchFamily="34" charset="0"/>
              <a:buChar char="•"/>
            </a:pPr>
            <a:r>
              <a:rPr lang="de-DE" sz="1800" dirty="0"/>
              <a:t>Antrag des Herstellers oder Einführers beim Bundesamt für </a:t>
            </a:r>
            <a:br>
              <a:rPr lang="de-DE" sz="1800" dirty="0"/>
            </a:br>
            <a:r>
              <a:rPr lang="de-DE" sz="1800" dirty="0"/>
              <a:t>Strahlenschutz mit allen erforderlichen Unterlagen</a:t>
            </a:r>
            <a:endParaRPr lang="de-DE" sz="1000" dirty="0"/>
          </a:p>
          <a:p>
            <a:r>
              <a:rPr lang="de-DE" sz="1800" dirty="0"/>
              <a:t>Prüfung durch die Physikalisch-Technische Bundesanstalt auf Kosten des Antragstellers</a:t>
            </a:r>
          </a:p>
          <a:p>
            <a:r>
              <a:rPr lang="de-DE" sz="1800" b="1" dirty="0">
                <a:solidFill>
                  <a:srgbClr val="FF0000"/>
                </a:solidFill>
              </a:rPr>
              <a:t>10 Jahre, danach Verlängerung auf Antrag, Weiterbetrieb bis Widerruf</a:t>
            </a:r>
          </a:p>
          <a:p>
            <a:r>
              <a:rPr lang="de-DE" sz="1800" dirty="0"/>
              <a:t>Der wesentliche Inhalt der Bauartzulassung und ihrer Änderungen, ihre Rücknahme, ihr Widerruf, die Verlängerung der Zulassungsfrist und die Erklärung, dass eine bauartzugelassene Vorrichtung nicht weiter betrieben werden darf, sind durch die Zulassungsbehörde im Bundesanzeiger bekannt zu machen. </a:t>
            </a:r>
            <a:r>
              <a:rPr lang="de-DE" sz="1800" dirty="0">
                <a:latin typeface="Calibri" panose="020F0502020204030204" pitchFamily="34" charset="0"/>
              </a:rPr>
              <a:t>→ Jährliche Meldung!</a:t>
            </a:r>
            <a:endParaRPr lang="de-DE" sz="1800" dirty="0"/>
          </a:p>
          <a:p>
            <a:r>
              <a:rPr lang="de-DE" sz="1800" dirty="0"/>
              <a:t>Übernahme von Präparaten? </a:t>
            </a:r>
            <a:br>
              <a:rPr lang="de-DE" sz="1800" dirty="0"/>
            </a:br>
            <a:r>
              <a:rPr lang="de-DE" sz="1800" dirty="0"/>
              <a:t>Ja, aber meist ohne Bauartzulassung!</a:t>
            </a:r>
          </a:p>
          <a:p>
            <a:endParaRPr lang="de-DE" sz="1000" dirty="0"/>
          </a:p>
          <a:p>
            <a:pPr eaLnBrk="1" hangingPunct="1">
              <a:lnSpc>
                <a:spcPct val="120000"/>
              </a:lnSpc>
              <a:buFont typeface="Wingdings" pitchFamily="2" charset="2"/>
              <a:buNone/>
            </a:pPr>
            <a:endParaRPr lang="en-US" altLang="de-DE" sz="2400" b="1" dirty="0"/>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Bauartzulassung</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158" y="4956947"/>
            <a:ext cx="4386180" cy="112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M:\Schule\Unterricht\Bilder_Grafiken_allgemein\fueller.gif">
            <a:extLst>
              <a:ext uri="{FF2B5EF4-FFF2-40B4-BE49-F238E27FC236}">
                <a16:creationId xmlns:a16="http://schemas.microsoft.com/office/drawing/2014/main" id="{59F6274E-7350-4AA5-A457-A86233D41A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590" y="1198565"/>
            <a:ext cx="1011210" cy="115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4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400" b="1" dirty="0" err="1"/>
              <a:t>Bauartzulassung</a:t>
            </a:r>
            <a:endParaRPr lang="de-DE" sz="1000" dirty="0"/>
          </a:p>
          <a:p>
            <a:pPr eaLnBrk="1" hangingPunct="1">
              <a:lnSpc>
                <a:spcPct val="120000"/>
              </a:lnSpc>
              <a:buFont typeface="Wingdings" pitchFamily="2" charset="2"/>
              <a:buNone/>
            </a:pPr>
            <a:endParaRPr lang="en-US" altLang="de-DE" sz="2400" b="1" dirty="0"/>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Bauartzulassung</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844824"/>
            <a:ext cx="80295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bgerundetes Rechteck 1"/>
          <p:cNvSpPr/>
          <p:nvPr/>
        </p:nvSpPr>
        <p:spPr bwMode="auto">
          <a:xfrm>
            <a:off x="2123728" y="5661248"/>
            <a:ext cx="2232248" cy="31742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4" name="Wolkenförmige Legende 3"/>
          <p:cNvSpPr/>
          <p:nvPr/>
        </p:nvSpPr>
        <p:spPr bwMode="auto">
          <a:xfrm>
            <a:off x="5508104" y="1340768"/>
            <a:ext cx="3635896" cy="2016224"/>
          </a:xfrm>
          <a:prstGeom prst="cloudCallou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de-DE" sz="1800" b="1" i="0" u="none" strike="noStrike" cap="none" normalizeH="0" baseline="0" dirty="0">
                <a:ln>
                  <a:noFill/>
                </a:ln>
                <a:solidFill>
                  <a:srgbClr val="FF0000"/>
                </a:solidFill>
                <a:effectLst/>
                <a:latin typeface="Arial" charset="0"/>
                <a:cs typeface="Arial" charset="0"/>
              </a:rPr>
              <a:t>31.12.2021</a:t>
            </a:r>
          </a:p>
          <a:p>
            <a:pPr marL="285750" marR="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de-DE" b="1" dirty="0">
                <a:solidFill>
                  <a:srgbClr val="FF0000"/>
                </a:solidFill>
              </a:rPr>
              <a:t>Ausnahme: </a:t>
            </a:r>
            <a:br>
              <a:rPr lang="de-DE" b="1" dirty="0">
                <a:solidFill>
                  <a:srgbClr val="FF0000"/>
                </a:solidFill>
              </a:rPr>
            </a:br>
            <a:r>
              <a:rPr lang="de-DE" b="1" dirty="0">
                <a:solidFill>
                  <a:srgbClr val="FF0000"/>
                </a:solidFill>
              </a:rPr>
              <a:t>Neue Freigrenze</a:t>
            </a:r>
            <a:endParaRPr kumimoji="0" lang="de-DE" sz="1800" b="1"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319495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marL="0" indent="0" algn="ctr" eaLnBrk="1" hangingPunct="1">
              <a:lnSpc>
                <a:spcPct val="120000"/>
              </a:lnSpc>
              <a:buNone/>
            </a:pPr>
            <a:r>
              <a:rPr lang="de-DE" altLang="de-DE" sz="1800" dirty="0">
                <a:solidFill>
                  <a:srgbClr val="008000"/>
                </a:solidFill>
              </a:rPr>
              <a:t>Die </a:t>
            </a:r>
            <a:r>
              <a:rPr lang="de-DE" altLang="de-DE" sz="1800" b="1" dirty="0">
                <a:solidFill>
                  <a:srgbClr val="008000"/>
                </a:solidFill>
              </a:rPr>
              <a:t>Übergangsvorschriften (§185 StrlSchV)</a:t>
            </a:r>
            <a:br>
              <a:rPr lang="de-DE" altLang="de-DE" sz="1800" dirty="0">
                <a:solidFill>
                  <a:srgbClr val="008000"/>
                </a:solidFill>
              </a:rPr>
            </a:br>
            <a:r>
              <a:rPr lang="de-DE" altLang="de-DE" sz="1500" dirty="0">
                <a:solidFill>
                  <a:srgbClr val="008000"/>
                </a:solidFill>
              </a:rPr>
              <a:t>regeln vor allem mit Rücksicht auf vorhandene Besitzstände </a:t>
            </a:r>
            <a:br>
              <a:rPr lang="de-DE" altLang="de-DE" sz="1500" dirty="0">
                <a:solidFill>
                  <a:srgbClr val="008000"/>
                </a:solidFill>
              </a:rPr>
            </a:br>
            <a:r>
              <a:rPr lang="de-DE" altLang="de-DE" sz="1500" dirty="0">
                <a:solidFill>
                  <a:srgbClr val="008000"/>
                </a:solidFill>
              </a:rPr>
              <a:t>die Weitergeltung von nach altem Recht erteilten Genehmigungen:</a:t>
            </a:r>
          </a:p>
          <a:p>
            <a:pPr eaLnBrk="1" hangingPunct="1"/>
            <a:r>
              <a:rPr lang="de-DE" altLang="de-DE" sz="2000" b="1" dirty="0"/>
              <a:t>Eine vor dem 01.08.2001/31.12.2018 erteilte Bauartzulassung </a:t>
            </a:r>
          </a:p>
          <a:p>
            <a:pPr lvl="1" eaLnBrk="1" hangingPunct="1"/>
            <a:r>
              <a:rPr lang="de-DE" altLang="de-DE" sz="1600" dirty="0"/>
              <a:t>gilt bis zum Ablauf der im Zulassungsschein genannten Frist fort. </a:t>
            </a:r>
          </a:p>
          <a:p>
            <a:pPr lvl="1" eaLnBrk="1" hangingPunct="1"/>
            <a:r>
              <a:rPr lang="de-DE" altLang="de-DE" sz="1600" dirty="0"/>
              <a:t>Bis zum Auslaufen der Zulassung gelten für die Verwendung und Lagerung die Vorschriften der jeweiligen StrlSchV fort. </a:t>
            </a:r>
          </a:p>
          <a:p>
            <a:pPr lvl="1" eaLnBrk="1" hangingPunct="1"/>
            <a:r>
              <a:rPr lang="de-DE" altLang="de-DE" sz="1600" dirty="0"/>
              <a:t>Danach dürfen diese Vorrichtungen nach StrlSchV von 1989/2001 genehmigungsfrei weiterbetrieben werden.</a:t>
            </a:r>
          </a:p>
          <a:p>
            <a:pPr eaLnBrk="1" hangingPunct="1"/>
            <a:r>
              <a:rPr lang="de-DE" altLang="de-DE" sz="2000" b="1" dirty="0"/>
              <a:t>Erforderliche Dichtigkeitsprüfungen </a:t>
            </a:r>
          </a:p>
          <a:p>
            <a:pPr eaLnBrk="1" hangingPunct="1"/>
            <a:r>
              <a:rPr lang="de-DE" altLang="de-DE" sz="1600" dirty="0"/>
              <a:t>sind z.B. nicht für Vorrichtungen notwendig, deren Bauart nach der StrlSchV von 1989 zugelassen ist, wenn die eingefügte Aktivität das 10-fache der Freigrenzen nicht überschreitet.</a:t>
            </a:r>
          </a:p>
          <a:p>
            <a:pPr eaLnBrk="1" hangingPunct="1"/>
            <a:r>
              <a:rPr lang="de-DE" altLang="de-DE" sz="1600" dirty="0"/>
              <a:t>Immer erforderlich, falls FG überschritten wird! </a:t>
            </a:r>
            <a:br>
              <a:rPr lang="de-DE" altLang="de-DE" sz="1600" dirty="0"/>
            </a:br>
            <a:r>
              <a:rPr lang="de-DE" altLang="de-DE" sz="1600" b="1" dirty="0">
                <a:solidFill>
                  <a:srgbClr val="FF0000"/>
                </a:solidFill>
              </a:rPr>
              <a:t>Deadline: 31.12.2021 </a:t>
            </a:r>
            <a:r>
              <a:rPr lang="de-DE" altLang="de-DE" sz="1600" dirty="0"/>
              <a:t>(falls </a:t>
            </a:r>
            <a:r>
              <a:rPr lang="de-DE" altLang="de-DE" sz="1600" dirty="0" err="1"/>
              <a:t>BaZ</a:t>
            </a:r>
            <a:r>
              <a:rPr lang="de-DE" altLang="de-DE" sz="1600" dirty="0"/>
              <a:t> dann 10 Jahre ausgelaufen ist - immer!)</a:t>
            </a:r>
            <a:br>
              <a:rPr lang="de-DE" altLang="de-DE" sz="1600" dirty="0"/>
            </a:br>
            <a:r>
              <a:rPr lang="de-DE" altLang="de-DE" sz="1600" dirty="0"/>
              <a:t>Achtung: Es gab </a:t>
            </a:r>
            <a:r>
              <a:rPr lang="de-DE" altLang="de-DE" sz="1600" dirty="0" err="1"/>
              <a:t>BaZ</a:t>
            </a:r>
            <a:r>
              <a:rPr lang="de-DE" altLang="de-DE" sz="1600" dirty="0"/>
              <a:t>-Präparate, die offen sind, z.B. Th-</a:t>
            </a:r>
            <a:r>
              <a:rPr lang="de-DE" altLang="de-DE" sz="1600" dirty="0" err="1"/>
              <a:t>nat</a:t>
            </a:r>
            <a:r>
              <a:rPr lang="de-DE" altLang="de-DE" sz="1600" dirty="0"/>
              <a:t>-Salz (später)</a:t>
            </a:r>
          </a:p>
          <a:p>
            <a:pPr marL="0" indent="0" eaLnBrk="1" hangingPunct="1">
              <a:lnSpc>
                <a:spcPct val="120000"/>
              </a:lnSpc>
              <a:buNone/>
            </a:pPr>
            <a:br>
              <a:rPr lang="en-US" altLang="de-DE" sz="1800" b="1" dirty="0"/>
            </a:br>
            <a:endParaRPr lang="de-DE" altLang="de-DE" sz="8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Bauartzulassung</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011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5093141"/>
          </a:xfrm>
          <a:noFill/>
        </p:spPr>
        <p:txBody>
          <a:bodyPr/>
          <a:lstStyle/>
          <a:p>
            <a:pPr marL="285750" indent="-285750">
              <a:buFont typeface="Arial" panose="020B0604020202020204" pitchFamily="34" charset="0"/>
              <a:buChar char="•"/>
            </a:pPr>
            <a:r>
              <a:rPr lang="de-DE" sz="1900" b="1" dirty="0">
                <a:solidFill>
                  <a:srgbClr val="FF0000"/>
                </a:solidFill>
              </a:rPr>
              <a:t>Nutzungsdauer</a:t>
            </a:r>
            <a:r>
              <a:rPr lang="de-DE" sz="1900" dirty="0">
                <a:solidFill>
                  <a:srgbClr val="FF0000"/>
                </a:solidFill>
              </a:rPr>
              <a:t> </a:t>
            </a:r>
            <a:r>
              <a:rPr lang="de-DE" sz="1900" dirty="0"/>
              <a:t>kann (in Zulassungsschein und/oder Bauartzulassung) beschränkt sein</a:t>
            </a:r>
            <a:br>
              <a:rPr lang="de-DE" sz="1900" dirty="0"/>
            </a:br>
            <a:endParaRPr lang="de-DE" sz="1000" dirty="0"/>
          </a:p>
          <a:p>
            <a:pPr marL="285750" indent="-285750">
              <a:buFont typeface="Arial" panose="020B0604020202020204" pitchFamily="34" charset="0"/>
              <a:buChar char="•"/>
            </a:pPr>
            <a:r>
              <a:rPr lang="de-DE" sz="1900" dirty="0"/>
              <a:t>Die </a:t>
            </a:r>
            <a:r>
              <a:rPr lang="de-DE" sz="1900" b="1" dirty="0">
                <a:solidFill>
                  <a:srgbClr val="FF0000"/>
                </a:solidFill>
              </a:rPr>
              <a:t>Bauartzulassung</a:t>
            </a:r>
            <a:r>
              <a:rPr lang="de-DE" sz="1900" dirty="0">
                <a:solidFill>
                  <a:srgbClr val="FF0000"/>
                </a:solidFill>
              </a:rPr>
              <a:t> </a:t>
            </a:r>
            <a:r>
              <a:rPr lang="de-DE" sz="1900" dirty="0"/>
              <a:t>hat zunächst immer eine Gültigkeit von 10 Jahren </a:t>
            </a:r>
            <a:r>
              <a:rPr lang="de-DE" sz="1900" dirty="0">
                <a:solidFill>
                  <a:srgbClr val="FF0000"/>
                </a:solidFill>
              </a:rPr>
              <a:t>(Vertriebserlaubnis für den Hersteller)</a:t>
            </a:r>
            <a:r>
              <a:rPr lang="de-DE" sz="1900" dirty="0"/>
              <a:t>, nach Ablauf dieser </a:t>
            </a:r>
            <a:r>
              <a:rPr lang="de-DE" sz="1900" b="1" dirty="0">
                <a:solidFill>
                  <a:srgbClr val="FF0000"/>
                </a:solidFill>
              </a:rPr>
              <a:t>Frist</a:t>
            </a:r>
            <a:r>
              <a:rPr lang="de-DE" sz="1900" dirty="0">
                <a:solidFill>
                  <a:srgbClr val="FF0000"/>
                </a:solidFill>
              </a:rPr>
              <a:t> </a:t>
            </a:r>
            <a:r>
              <a:rPr lang="de-DE" sz="1900" dirty="0"/>
              <a:t>ist ein Weiterbetrieb erlaubt (bis zum Widerruf)</a:t>
            </a:r>
            <a:br>
              <a:rPr lang="de-DE" sz="1900" dirty="0"/>
            </a:br>
            <a:endParaRPr lang="de-DE" sz="1000" dirty="0"/>
          </a:p>
          <a:p>
            <a:pPr marL="285750" indent="-285750">
              <a:buFont typeface="Arial" panose="020B0604020202020204" pitchFamily="34" charset="0"/>
              <a:buChar char="•"/>
            </a:pPr>
            <a:r>
              <a:rPr lang="de-DE" sz="1900" dirty="0"/>
              <a:t>Verunsicherung war entstanden, da einige </a:t>
            </a:r>
            <a:r>
              <a:rPr lang="de-DE" sz="1900" b="1" dirty="0">
                <a:solidFill>
                  <a:srgbClr val="FF0000"/>
                </a:solidFill>
              </a:rPr>
              <a:t>Hersteller</a:t>
            </a:r>
            <a:r>
              <a:rPr lang="de-DE" sz="1900" dirty="0"/>
              <a:t> die Nutzungsdauer </a:t>
            </a:r>
            <a:r>
              <a:rPr lang="de-DE" sz="1900" dirty="0">
                <a:solidFill>
                  <a:srgbClr val="FF0000"/>
                </a:solidFill>
              </a:rPr>
              <a:t>(Erlaubnis für den Erwerber zum Betrieb) </a:t>
            </a:r>
            <a:r>
              <a:rPr lang="de-DE" sz="1900" dirty="0"/>
              <a:t>auf 10 Jahre beschränkt haben (z.B. Eckert &amp; Ziegler). Heute teilweise durch Nachtrag korrigiert!</a:t>
            </a:r>
            <a:br>
              <a:rPr lang="de-DE" sz="1900" dirty="0"/>
            </a:br>
            <a:endParaRPr lang="de-DE" sz="1000" dirty="0"/>
          </a:p>
          <a:p>
            <a:pPr marL="285750" indent="-285750">
              <a:buFont typeface="Arial" panose="020B0604020202020204" pitchFamily="34" charset="0"/>
              <a:buChar char="•"/>
            </a:pPr>
            <a:r>
              <a:rPr lang="de-DE" sz="1900" dirty="0"/>
              <a:t>Eckert &amp; Ziegler (</a:t>
            </a:r>
            <a:r>
              <a:rPr lang="de-DE" sz="1900" dirty="0" err="1"/>
              <a:t>Leybold</a:t>
            </a:r>
            <a:r>
              <a:rPr lang="de-DE" sz="1900" dirty="0"/>
              <a:t>, </a:t>
            </a:r>
            <a:r>
              <a:rPr lang="de-DE" sz="1900" dirty="0" err="1"/>
              <a:t>Phywe</a:t>
            </a:r>
            <a:r>
              <a:rPr lang="de-DE" sz="1900" dirty="0"/>
              <a:t>) hat das 2017 korrigiert </a:t>
            </a:r>
            <a:br>
              <a:rPr lang="de-DE" sz="1900" dirty="0"/>
            </a:br>
            <a:r>
              <a:rPr lang="de-DE" sz="1800" dirty="0"/>
              <a:t>(welche Schule kann schon knapp 1000,00 € für nur 10 Jahre ausgeben?)</a:t>
            </a:r>
            <a:br>
              <a:rPr lang="de-DE" sz="1800" dirty="0"/>
            </a:br>
            <a:endParaRPr lang="de-DE" sz="1000" dirty="0"/>
          </a:p>
          <a:p>
            <a:pPr marL="285750" indent="-285750">
              <a:buFont typeface="Arial" panose="020B0604020202020204" pitchFamily="34" charset="0"/>
              <a:buChar char="•"/>
            </a:pPr>
            <a:r>
              <a:rPr lang="de-DE" sz="1800" b="1" dirty="0">
                <a:solidFill>
                  <a:srgbClr val="FF0000"/>
                </a:solidFill>
              </a:rPr>
              <a:t>Alte BAZ-Präparate werden prüfpflichtig (bis 31.12.2021)</a:t>
            </a:r>
          </a:p>
          <a:p>
            <a:pPr marL="285750" indent="-285750">
              <a:buFont typeface="Arial" panose="020B0604020202020204" pitchFamily="34" charset="0"/>
              <a:buChar char="•"/>
            </a:pPr>
            <a:r>
              <a:rPr lang="de-DE" sz="1800" b="1" dirty="0">
                <a:solidFill>
                  <a:srgbClr val="FF0000"/>
                </a:solidFill>
              </a:rPr>
              <a:t>Übernahme nur mit Genehmigung (oder Freigrenze neu!)</a:t>
            </a:r>
          </a:p>
          <a:p>
            <a:pPr eaLnBrk="1" hangingPunct="1">
              <a:lnSpc>
                <a:spcPct val="120000"/>
              </a:lnSpc>
              <a:buFont typeface="Wingdings" pitchFamily="2" charset="2"/>
              <a:buNone/>
            </a:pPr>
            <a:endParaRPr lang="en-US" altLang="de-DE" sz="2400" b="1" dirty="0"/>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Bauartzulassung</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78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400" b="1" dirty="0" err="1"/>
              <a:t>Bauartzulassung</a:t>
            </a:r>
            <a:r>
              <a:rPr lang="en-US" altLang="de-DE" sz="2400" b="1" dirty="0"/>
              <a:t> (BSP absurd)</a:t>
            </a:r>
          </a:p>
          <a:p>
            <a:pPr eaLnBrk="1" hangingPunct="1">
              <a:lnSpc>
                <a:spcPct val="120000"/>
              </a:lnSpc>
              <a:buFont typeface="Wingdings" pitchFamily="2" charset="2"/>
              <a:buNone/>
            </a:pPr>
            <a:endParaRPr lang="en-US" altLang="de-DE" sz="2400" b="1" dirty="0"/>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Bauartzulassung</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Gerade Verbindung mit Pfeil 10"/>
          <p:cNvCxnSpPr>
            <a:endCxn id="4099" idx="3"/>
          </p:cNvCxnSpPr>
          <p:nvPr/>
        </p:nvCxnSpPr>
        <p:spPr bwMode="auto">
          <a:xfrm flipH="1" flipV="1">
            <a:off x="4745858" y="3069490"/>
            <a:ext cx="508360" cy="1799670"/>
          </a:xfrm>
          <a:prstGeom prst="straightConnector1">
            <a:avLst/>
          </a:prstGeom>
          <a:noFill/>
          <a:ln w="63500" cap="flat" cmpd="sng" algn="ctr">
            <a:solidFill>
              <a:schemeClr val="tx1">
                <a:alpha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flipH="1" flipV="1">
            <a:off x="332304" y="4333292"/>
            <a:ext cx="4921914" cy="535868"/>
          </a:xfrm>
          <a:prstGeom prst="straightConnector1">
            <a:avLst/>
          </a:prstGeom>
          <a:noFill/>
          <a:ln w="63500" cap="flat" cmpd="sng" algn="ctr">
            <a:solidFill>
              <a:schemeClr val="tx1">
                <a:alpha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p:cNvSpPr txBox="1"/>
          <p:nvPr/>
        </p:nvSpPr>
        <p:spPr>
          <a:xfrm>
            <a:off x="323528" y="4653136"/>
            <a:ext cx="4176464" cy="1477328"/>
          </a:xfrm>
          <a:prstGeom prst="rect">
            <a:avLst/>
          </a:prstGeom>
          <a:noFill/>
        </p:spPr>
        <p:txBody>
          <a:bodyPr wrap="square" rtlCol="0">
            <a:spAutoFit/>
          </a:bodyPr>
          <a:lstStyle/>
          <a:p>
            <a:r>
              <a:rPr lang="de-DE" dirty="0"/>
              <a:t>Es gibt </a:t>
            </a:r>
            <a:r>
              <a:rPr lang="de-DE" b="1" dirty="0">
                <a:solidFill>
                  <a:srgbClr val="FF0000"/>
                </a:solidFill>
              </a:rPr>
              <a:t>Gebrauchsanweisungen</a:t>
            </a:r>
            <a:r>
              <a:rPr lang="de-DE" dirty="0"/>
              <a:t>, in denen eine </a:t>
            </a:r>
            <a:r>
              <a:rPr lang="de-DE" b="1" dirty="0">
                <a:solidFill>
                  <a:srgbClr val="FF0000"/>
                </a:solidFill>
              </a:rPr>
              <a:t>Nutzungsdauer</a:t>
            </a:r>
            <a:r>
              <a:rPr lang="de-DE" dirty="0"/>
              <a:t> von </a:t>
            </a:r>
            <a:r>
              <a:rPr lang="de-DE" b="1" dirty="0">
                <a:solidFill>
                  <a:srgbClr val="FF0000"/>
                </a:solidFill>
              </a:rPr>
              <a:t>10</a:t>
            </a:r>
            <a:r>
              <a:rPr lang="de-DE" dirty="0"/>
              <a:t> </a:t>
            </a:r>
            <a:r>
              <a:rPr lang="de-DE" b="1" dirty="0">
                <a:solidFill>
                  <a:srgbClr val="FF0000"/>
                </a:solidFill>
              </a:rPr>
              <a:t>Jahren</a:t>
            </a:r>
            <a:r>
              <a:rPr lang="de-DE" dirty="0"/>
              <a:t> angegeben wird, meist ist die </a:t>
            </a:r>
            <a:r>
              <a:rPr lang="de-DE" dirty="0" err="1"/>
              <a:t>zug</a:t>
            </a:r>
            <a:r>
              <a:rPr lang="de-DE" dirty="0"/>
              <a:t>. Bauartzulassung kurz nach 2001 erteilt worden!</a:t>
            </a:r>
          </a:p>
        </p:txBody>
      </p:sp>
      <p:pic>
        <p:nvPicPr>
          <p:cNvPr id="4098" name="Picture 2" descr="m:\Profile\Rolf\Desktop\LD_Präparatesatz_vor_09_20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2625" y="1277424"/>
            <a:ext cx="3566584" cy="504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m:\Profile\Rolf\Desktop\Unbenann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304" y="1805687"/>
            <a:ext cx="4413554" cy="252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6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400" b="1" dirty="0" err="1"/>
              <a:t>Bauartzulassung</a:t>
            </a:r>
            <a:endParaRPr lang="en-US" altLang="de-DE" sz="2400" b="1" dirty="0"/>
          </a:p>
          <a:p>
            <a:pPr eaLnBrk="1" hangingPunct="1">
              <a:lnSpc>
                <a:spcPct val="120000"/>
              </a:lnSpc>
              <a:buFont typeface="Wingdings" pitchFamily="2" charset="2"/>
              <a:buNone/>
            </a:pPr>
            <a:endParaRPr lang="en-US" altLang="de-DE" sz="2400" b="1" dirty="0"/>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StrSchV</a:t>
            </a:r>
            <a:r>
              <a:rPr lang="en-US" altLang="de-DE" dirty="0"/>
              <a:t> </a:t>
            </a:r>
            <a:r>
              <a:rPr lang="en-US" altLang="de-DE" dirty="0" err="1"/>
              <a:t>im</a:t>
            </a:r>
            <a:r>
              <a:rPr lang="en-US" altLang="de-DE" dirty="0"/>
              <a:t> </a:t>
            </a:r>
            <a:r>
              <a:rPr lang="en-US" altLang="de-DE" dirty="0" err="1"/>
              <a:t>Unterricht</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217" y="1196752"/>
            <a:ext cx="3683000" cy="51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916832"/>
            <a:ext cx="492997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Gerade Verbindung mit Pfeil 10"/>
          <p:cNvCxnSpPr/>
          <p:nvPr/>
        </p:nvCxnSpPr>
        <p:spPr bwMode="auto">
          <a:xfrm flipH="1" flipV="1">
            <a:off x="5076056" y="3645024"/>
            <a:ext cx="178162" cy="1224136"/>
          </a:xfrm>
          <a:prstGeom prst="straightConnector1">
            <a:avLst/>
          </a:prstGeom>
          <a:noFill/>
          <a:ln w="63500" cap="flat" cmpd="sng" algn="ctr">
            <a:solidFill>
              <a:schemeClr val="tx1">
                <a:alpha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flipH="1" flipV="1">
            <a:off x="323528" y="3797424"/>
            <a:ext cx="4930690" cy="1071736"/>
          </a:xfrm>
          <a:prstGeom prst="straightConnector1">
            <a:avLst/>
          </a:prstGeom>
          <a:noFill/>
          <a:ln w="63500" cap="flat" cmpd="sng" algn="ctr">
            <a:solidFill>
              <a:schemeClr val="tx1">
                <a:alpha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15"/>
          <p:cNvSpPr/>
          <p:nvPr/>
        </p:nvSpPr>
        <p:spPr bwMode="auto">
          <a:xfrm>
            <a:off x="323528" y="1916832"/>
            <a:ext cx="4929976" cy="720080"/>
          </a:xfrm>
          <a:prstGeom prst="rect">
            <a:avLst/>
          </a:prstGeom>
          <a:solidFill>
            <a:srgbClr val="92D050">
              <a:alpha val="25000"/>
            </a:srgbClr>
          </a:solidFill>
          <a:ln>
            <a:noFill/>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18" name="Textfeld 17"/>
          <p:cNvSpPr txBox="1"/>
          <p:nvPr/>
        </p:nvSpPr>
        <p:spPr>
          <a:xfrm>
            <a:off x="323528" y="4653136"/>
            <a:ext cx="4536504" cy="1477328"/>
          </a:xfrm>
          <a:prstGeom prst="rect">
            <a:avLst/>
          </a:prstGeom>
          <a:noFill/>
        </p:spPr>
        <p:txBody>
          <a:bodyPr wrap="square" rtlCol="0">
            <a:spAutoFit/>
          </a:bodyPr>
          <a:lstStyle/>
          <a:p>
            <a:r>
              <a:rPr lang="de-DE" dirty="0"/>
              <a:t>Es gibt </a:t>
            </a:r>
            <a:r>
              <a:rPr lang="de-DE" b="1" dirty="0">
                <a:solidFill>
                  <a:srgbClr val="FF0000"/>
                </a:solidFill>
              </a:rPr>
              <a:t>Gebrauchsanweisungen</a:t>
            </a:r>
            <a:r>
              <a:rPr lang="de-DE" dirty="0"/>
              <a:t>, in denen eine </a:t>
            </a:r>
            <a:r>
              <a:rPr lang="de-DE" b="1" dirty="0">
                <a:solidFill>
                  <a:srgbClr val="FF0000"/>
                </a:solidFill>
              </a:rPr>
              <a:t>Nutzungsdauer</a:t>
            </a:r>
            <a:r>
              <a:rPr lang="de-DE" dirty="0"/>
              <a:t> von </a:t>
            </a:r>
            <a:r>
              <a:rPr lang="de-DE" b="1" dirty="0">
                <a:solidFill>
                  <a:srgbClr val="FF0000"/>
                </a:solidFill>
              </a:rPr>
              <a:t>10</a:t>
            </a:r>
            <a:r>
              <a:rPr lang="de-DE" dirty="0"/>
              <a:t> </a:t>
            </a:r>
            <a:r>
              <a:rPr lang="de-DE" b="1" dirty="0">
                <a:solidFill>
                  <a:srgbClr val="FF0000"/>
                </a:solidFill>
              </a:rPr>
              <a:t>Jahren</a:t>
            </a:r>
            <a:r>
              <a:rPr lang="de-DE" dirty="0"/>
              <a:t> angegeben wird, meist ist die </a:t>
            </a:r>
            <a:r>
              <a:rPr lang="de-DE" dirty="0" err="1"/>
              <a:t>zug</a:t>
            </a:r>
            <a:r>
              <a:rPr lang="de-DE" dirty="0"/>
              <a:t>. Bauartzulassung kurz nach 2001 erteilt worden! (Nachtrag zur BAZ erfolgt!)</a:t>
            </a:r>
          </a:p>
        </p:txBody>
      </p:sp>
      <p:pic>
        <p:nvPicPr>
          <p:cNvPr id="5122" name="Picture 2" descr="M:\Schule\Unterricht\Bilder_Grafiken_allgemein\gluehbirne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1209" y="3643300"/>
            <a:ext cx="994847"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11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gebnis für schulröntgengerä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723" y="3498205"/>
            <a:ext cx="2867049" cy="28670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anose="05000000000000000000" pitchFamily="2" charset="2"/>
              <a:buChar char="Ø"/>
            </a:pPr>
            <a:r>
              <a:rPr lang="en-US" altLang="de-DE" sz="2400" b="1" dirty="0">
                <a:solidFill>
                  <a:srgbClr val="FF0000"/>
                </a:solidFill>
              </a:rPr>
              <a:t>§16 </a:t>
            </a:r>
            <a:r>
              <a:rPr lang="en-US" altLang="de-DE" sz="2400" b="1" dirty="0" err="1">
                <a:solidFill>
                  <a:srgbClr val="FF0000"/>
                </a:solidFill>
              </a:rPr>
              <a:t>StrlSchV</a:t>
            </a:r>
            <a:r>
              <a:rPr lang="en-US" altLang="de-DE" sz="2400" b="1" dirty="0">
                <a:solidFill>
                  <a:srgbClr val="FF0000"/>
                </a:solidFill>
              </a:rPr>
              <a:t> “</a:t>
            </a:r>
            <a:r>
              <a:rPr lang="en-US" altLang="de-DE" sz="2400" b="1" dirty="0" err="1">
                <a:solidFill>
                  <a:srgbClr val="FF0000"/>
                </a:solidFill>
              </a:rPr>
              <a:t>Technische</a:t>
            </a:r>
            <a:r>
              <a:rPr lang="en-US" altLang="de-DE" sz="2400" b="1" dirty="0">
                <a:solidFill>
                  <a:srgbClr val="FF0000"/>
                </a:solidFill>
              </a:rPr>
              <a:t> </a:t>
            </a:r>
            <a:r>
              <a:rPr lang="en-US" altLang="de-DE" sz="2400" b="1" dirty="0" err="1">
                <a:solidFill>
                  <a:srgbClr val="FF0000"/>
                </a:solidFill>
              </a:rPr>
              <a:t>Voraussetzungen</a:t>
            </a:r>
            <a:r>
              <a:rPr lang="en-US" altLang="de-DE" sz="2400" b="1" dirty="0">
                <a:solidFill>
                  <a:srgbClr val="FF0000"/>
                </a:solidFill>
              </a:rPr>
              <a:t>”</a:t>
            </a:r>
          </a:p>
          <a:p>
            <a:pPr lvl="1" eaLnBrk="1" hangingPunct="1">
              <a:lnSpc>
                <a:spcPct val="120000"/>
              </a:lnSpc>
              <a:buFont typeface="Wingdings" panose="05000000000000000000" pitchFamily="2" charset="2"/>
              <a:buChar char="Ø"/>
            </a:pPr>
            <a:r>
              <a:rPr lang="en-US" altLang="de-DE" sz="1800" b="1" dirty="0" err="1">
                <a:solidFill>
                  <a:srgbClr val="FF0000"/>
                </a:solidFill>
              </a:rPr>
              <a:t>umschlossen</a:t>
            </a:r>
            <a:endParaRPr lang="en-US" altLang="de-DE" sz="1800" b="1" dirty="0">
              <a:solidFill>
                <a:srgbClr val="FF0000"/>
              </a:solidFill>
            </a:endParaRPr>
          </a:p>
          <a:p>
            <a:pPr lvl="1" eaLnBrk="1" hangingPunct="1">
              <a:lnSpc>
                <a:spcPct val="120000"/>
              </a:lnSpc>
              <a:buFont typeface="Wingdings" panose="05000000000000000000" pitchFamily="2" charset="2"/>
              <a:buChar char="Ø"/>
            </a:pPr>
            <a:r>
              <a:rPr lang="en-US" altLang="de-DE" sz="1800" b="1" dirty="0" err="1">
                <a:solidFill>
                  <a:srgbClr val="FF0000"/>
                </a:solidFill>
              </a:rPr>
              <a:t>berührungssicher</a:t>
            </a:r>
            <a:endParaRPr lang="en-US" altLang="de-DE" sz="1800" b="1" dirty="0">
              <a:solidFill>
                <a:srgbClr val="FF0000"/>
              </a:solidFill>
            </a:endParaRPr>
          </a:p>
          <a:p>
            <a:pPr lvl="1" eaLnBrk="1" hangingPunct="1">
              <a:lnSpc>
                <a:spcPct val="120000"/>
              </a:lnSpc>
              <a:buFont typeface="Wingdings" panose="05000000000000000000" pitchFamily="2" charset="2"/>
              <a:buChar char="Ø"/>
            </a:pPr>
            <a:r>
              <a:rPr lang="en-US" altLang="de-DE" sz="1800" b="1" dirty="0" err="1">
                <a:solidFill>
                  <a:srgbClr val="FF0000"/>
                </a:solidFill>
              </a:rPr>
              <a:t>im</a:t>
            </a:r>
            <a:r>
              <a:rPr lang="en-US" altLang="de-DE" sz="1800" b="1" dirty="0">
                <a:solidFill>
                  <a:srgbClr val="FF0000"/>
                </a:solidFill>
              </a:rPr>
              <a:t> </a:t>
            </a:r>
            <a:r>
              <a:rPr lang="en-US" altLang="de-DE" sz="1800" b="1" dirty="0" err="1">
                <a:solidFill>
                  <a:srgbClr val="FF0000"/>
                </a:solidFill>
              </a:rPr>
              <a:t>Abstand</a:t>
            </a:r>
            <a:r>
              <a:rPr lang="en-US" altLang="de-DE" sz="1800" b="1" dirty="0">
                <a:solidFill>
                  <a:srgbClr val="FF0000"/>
                </a:solidFill>
              </a:rPr>
              <a:t> 0,1m </a:t>
            </a:r>
            <a:r>
              <a:rPr lang="en-US" altLang="de-DE" sz="1800" b="1" dirty="0" err="1">
                <a:solidFill>
                  <a:srgbClr val="FF0000"/>
                </a:solidFill>
              </a:rPr>
              <a:t>ist</a:t>
            </a:r>
            <a:r>
              <a:rPr lang="en-US" altLang="de-DE" sz="1800" b="1" dirty="0">
                <a:solidFill>
                  <a:srgbClr val="FF0000"/>
                </a:solidFill>
              </a:rPr>
              <a:t> die </a:t>
            </a:r>
            <a:r>
              <a:rPr lang="en-US" altLang="de-DE" sz="1800" b="1" dirty="0" err="1">
                <a:solidFill>
                  <a:srgbClr val="FF0000"/>
                </a:solidFill>
              </a:rPr>
              <a:t>Ortsdosisleistung</a:t>
            </a:r>
            <a:r>
              <a:rPr lang="en-US" altLang="de-DE" sz="1800" b="1" dirty="0">
                <a:solidFill>
                  <a:srgbClr val="FF0000"/>
                </a:solidFill>
              </a:rPr>
              <a:t> </a:t>
            </a:r>
            <a:br>
              <a:rPr lang="en-US" altLang="de-DE" sz="1800" b="1" dirty="0">
                <a:solidFill>
                  <a:srgbClr val="FF0000"/>
                </a:solidFill>
              </a:rPr>
            </a:br>
            <a:r>
              <a:rPr lang="en-US" altLang="de-DE" sz="1800" b="1" dirty="0" err="1">
                <a:solidFill>
                  <a:srgbClr val="FF0000"/>
                </a:solidFill>
              </a:rPr>
              <a:t>kleiner</a:t>
            </a:r>
            <a:r>
              <a:rPr lang="en-US" altLang="de-DE" sz="1800" b="1" dirty="0">
                <a:solidFill>
                  <a:srgbClr val="FF0000"/>
                </a:solidFill>
              </a:rPr>
              <a:t> </a:t>
            </a:r>
            <a:r>
              <a:rPr lang="en-US" altLang="de-DE" sz="1800" b="1" dirty="0" err="1">
                <a:solidFill>
                  <a:srgbClr val="FF0000"/>
                </a:solidFill>
              </a:rPr>
              <a:t>als</a:t>
            </a:r>
            <a:r>
              <a:rPr lang="en-US" altLang="de-DE" sz="1800" b="1" dirty="0">
                <a:solidFill>
                  <a:srgbClr val="FF0000"/>
                </a:solidFill>
              </a:rPr>
              <a:t> 1</a:t>
            </a:r>
            <a:r>
              <a:rPr lang="el-GR" altLang="de-DE" sz="1800" b="1" dirty="0">
                <a:solidFill>
                  <a:srgbClr val="FF0000"/>
                </a:solidFill>
                <a:latin typeface="Calibri"/>
              </a:rPr>
              <a:t>μ</a:t>
            </a:r>
            <a:r>
              <a:rPr lang="de-DE" altLang="de-DE" sz="1800" b="1" dirty="0" err="1">
                <a:solidFill>
                  <a:srgbClr val="FF0000"/>
                </a:solidFill>
                <a:latin typeface="Calibri"/>
              </a:rPr>
              <a:t>Sv</a:t>
            </a:r>
            <a:r>
              <a:rPr lang="de-DE" altLang="de-DE" sz="1800" b="1" dirty="0">
                <a:solidFill>
                  <a:srgbClr val="FF0000"/>
                </a:solidFill>
                <a:latin typeface="Calibri"/>
              </a:rPr>
              <a:t>/h [Präparate]</a:t>
            </a:r>
          </a:p>
          <a:p>
            <a:pPr lvl="1" eaLnBrk="1" hangingPunct="1">
              <a:lnSpc>
                <a:spcPct val="120000"/>
              </a:lnSpc>
              <a:buFont typeface="Wingdings" panose="05000000000000000000" pitchFamily="2" charset="2"/>
              <a:buChar char="Ø"/>
            </a:pPr>
            <a:r>
              <a:rPr lang="de-DE" altLang="de-DE" sz="1800" b="1" dirty="0">
                <a:solidFill>
                  <a:srgbClr val="FF0000"/>
                </a:solidFill>
                <a:latin typeface="Calibri"/>
              </a:rPr>
              <a:t>Aktivität: A ≤ 10 F</a:t>
            </a:r>
          </a:p>
          <a:p>
            <a:pPr marL="457200" lvl="1" indent="0" eaLnBrk="1" hangingPunct="1">
              <a:lnSpc>
                <a:spcPct val="120000"/>
              </a:lnSpc>
              <a:buNone/>
            </a:pPr>
            <a:r>
              <a:rPr lang="de-DE" altLang="de-DE" sz="2400" b="1" dirty="0">
                <a:solidFill>
                  <a:srgbClr val="FF0000"/>
                </a:solidFill>
                <a:latin typeface="Calibri"/>
              </a:rPr>
              <a:t>→ Die Vorrichtung ist sicher!</a:t>
            </a:r>
          </a:p>
          <a:p>
            <a:pPr eaLnBrk="1" hangingPunct="1">
              <a:lnSpc>
                <a:spcPct val="120000"/>
              </a:lnSpc>
              <a:buFont typeface="Wingdings" panose="05000000000000000000" pitchFamily="2" charset="2"/>
              <a:buChar char="Ø"/>
            </a:pPr>
            <a:r>
              <a:rPr lang="de-DE" altLang="de-DE" sz="2400" b="1" dirty="0"/>
              <a:t>Schulröntgeneinrichtungen</a:t>
            </a:r>
          </a:p>
          <a:p>
            <a:pPr lvl="1" eaLnBrk="1" hangingPunct="1">
              <a:lnSpc>
                <a:spcPct val="120000"/>
              </a:lnSpc>
              <a:buFont typeface="Wingdings" panose="05000000000000000000" pitchFamily="2" charset="2"/>
              <a:buChar char="Ø"/>
            </a:pPr>
            <a:r>
              <a:rPr lang="de-DE" altLang="de-DE" sz="1800" b="1" dirty="0">
                <a:latin typeface="Calibri"/>
              </a:rPr>
              <a:t>Vollschutzgerät</a:t>
            </a:r>
          </a:p>
          <a:p>
            <a:pPr lvl="1" eaLnBrk="1" hangingPunct="1">
              <a:lnSpc>
                <a:spcPct val="120000"/>
              </a:lnSpc>
              <a:buFont typeface="Wingdings" panose="05000000000000000000" pitchFamily="2" charset="2"/>
              <a:buChar char="Ø"/>
            </a:pPr>
            <a:r>
              <a:rPr lang="de-DE" altLang="de-DE" sz="1800" b="1" dirty="0">
                <a:latin typeface="Calibri"/>
              </a:rPr>
              <a:t>Ortsdosisleistung in 0,1m Abstand &lt; 3</a:t>
            </a:r>
            <a:r>
              <a:rPr lang="el-GR" altLang="de-DE" sz="1800" b="1" dirty="0">
                <a:latin typeface="Calibri"/>
              </a:rPr>
              <a:t>μ</a:t>
            </a:r>
            <a:r>
              <a:rPr lang="de-DE" altLang="de-DE" sz="1800" b="1" dirty="0" err="1">
                <a:latin typeface="Calibri"/>
              </a:rPr>
              <a:t>Sv</a:t>
            </a:r>
            <a:r>
              <a:rPr lang="de-DE" altLang="de-DE" sz="1800" b="1" dirty="0">
                <a:latin typeface="Calibri"/>
              </a:rPr>
              <a:t>/h</a:t>
            </a:r>
          </a:p>
          <a:p>
            <a:pPr lvl="1" eaLnBrk="1" hangingPunct="1">
              <a:lnSpc>
                <a:spcPct val="120000"/>
              </a:lnSpc>
              <a:buFont typeface="Wingdings" panose="05000000000000000000" pitchFamily="2" charset="2"/>
              <a:buChar char="Ø"/>
            </a:pPr>
            <a:r>
              <a:rPr lang="de-DE" altLang="de-DE" sz="1800" b="1" dirty="0">
                <a:latin typeface="Calibri"/>
              </a:rPr>
              <a:t>2 unabhängige Sicherheitseinrichtungen</a:t>
            </a:r>
            <a:endParaRPr lang="en-US" altLang="de-DE" sz="1800" b="1" dirty="0">
              <a:latin typeface="Calibri"/>
            </a:endParaRPr>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Bauartzulassung</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M:\Schule\Unterricht\Bilder_Grafiken_allgemein\fuelle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7999" y="5276423"/>
            <a:ext cx="1011210" cy="11574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Schule\Strahlenschutz\Bilder\IMG_20130205_141155.jpg">
            <a:extLst>
              <a:ext uri="{FF2B5EF4-FFF2-40B4-BE49-F238E27FC236}">
                <a16:creationId xmlns:a16="http://schemas.microsoft.com/office/drawing/2014/main" id="{3EFD6FC5-9AFD-402A-AD34-65DE96C34A30}"/>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bwMode="auto">
          <a:xfrm>
            <a:off x="6948265" y="1750496"/>
            <a:ext cx="1901382" cy="178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5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600" b="1" dirty="0"/>
              <a:t>§25 </a:t>
            </a:r>
            <a:r>
              <a:rPr lang="en-US" altLang="de-DE" sz="2600" b="1" dirty="0" err="1"/>
              <a:t>StrlSchV</a:t>
            </a:r>
            <a:r>
              <a:rPr lang="en-US" altLang="de-DE" sz="2600" b="1" dirty="0"/>
              <a:t>: </a:t>
            </a:r>
            <a:r>
              <a:rPr lang="en-US" altLang="de-DE" sz="2600" b="1" dirty="0" err="1"/>
              <a:t>Pflichten</a:t>
            </a:r>
            <a:r>
              <a:rPr lang="en-US" altLang="de-DE" sz="2600" b="1" dirty="0"/>
              <a:t> des </a:t>
            </a:r>
            <a:r>
              <a:rPr lang="en-US" altLang="de-DE" sz="2600" b="1" dirty="0" err="1"/>
              <a:t>Inhabers</a:t>
            </a:r>
            <a:r>
              <a:rPr lang="en-US" altLang="de-DE" sz="2600" b="1" dirty="0"/>
              <a:t> </a:t>
            </a:r>
            <a:r>
              <a:rPr lang="en-US" altLang="de-DE" sz="2600" b="1" dirty="0" err="1"/>
              <a:t>einer</a:t>
            </a:r>
            <a:r>
              <a:rPr lang="en-US" altLang="de-DE" sz="2600" b="1" dirty="0"/>
              <a:t> </a:t>
            </a:r>
            <a:r>
              <a:rPr lang="en-US" altLang="de-DE" sz="2600" b="1" dirty="0" err="1"/>
              <a:t>bauartzugelassenen</a:t>
            </a:r>
            <a:r>
              <a:rPr lang="en-US" altLang="de-DE" sz="2600" b="1" dirty="0"/>
              <a:t> </a:t>
            </a:r>
            <a:r>
              <a:rPr lang="en-US" altLang="de-DE" sz="2600" b="1" dirty="0" err="1"/>
              <a:t>Vorrichtung</a:t>
            </a:r>
            <a:r>
              <a:rPr lang="en-US" altLang="de-DE" sz="2600" b="1" dirty="0"/>
              <a:t> (</a:t>
            </a:r>
            <a:r>
              <a:rPr lang="en-US" altLang="de-DE" sz="2600" b="1" dirty="0" err="1"/>
              <a:t>Betreiber</a:t>
            </a:r>
            <a:r>
              <a:rPr lang="en-US" altLang="de-DE" sz="2600" b="1" dirty="0"/>
              <a:t>)</a:t>
            </a:r>
          </a:p>
          <a:p>
            <a:pPr>
              <a:buFont typeface="Wingdings" panose="05000000000000000000" pitchFamily="2" charset="2"/>
              <a:buChar char="Ø"/>
            </a:pPr>
            <a:r>
              <a:rPr lang="de-DE" sz="1600" b="1" dirty="0"/>
              <a:t>Zulassungsschein, Bedienungsanleitung</a:t>
            </a:r>
            <a:r>
              <a:rPr lang="de-DE" sz="1600" dirty="0"/>
              <a:t> und Prüfbefunde beim Gerät bereithalten</a:t>
            </a:r>
          </a:p>
          <a:p>
            <a:pPr>
              <a:buFont typeface="Wingdings" panose="05000000000000000000" pitchFamily="2" charset="2"/>
              <a:buChar char="Ø"/>
            </a:pPr>
            <a:r>
              <a:rPr lang="de-DE" sz="1600" dirty="0"/>
              <a:t>Keine den Strahlenschutz betreffende </a:t>
            </a:r>
            <a:r>
              <a:rPr lang="de-DE" sz="1600" b="1" dirty="0"/>
              <a:t>Änderungen</a:t>
            </a:r>
            <a:r>
              <a:rPr lang="de-DE" sz="1600" dirty="0"/>
              <a:t> vornehmen</a:t>
            </a:r>
          </a:p>
          <a:p>
            <a:pPr>
              <a:buFont typeface="Wingdings" panose="05000000000000000000" pitchFamily="2" charset="2"/>
              <a:buChar char="Ø"/>
            </a:pPr>
            <a:r>
              <a:rPr lang="de-DE" sz="1600" dirty="0"/>
              <a:t>Bei Abnutzung, Beschädigung etc. stilllegen und </a:t>
            </a:r>
            <a:r>
              <a:rPr lang="de-DE" sz="1600" b="1" dirty="0"/>
              <a:t>Schutzmaßnahmen</a:t>
            </a:r>
            <a:r>
              <a:rPr lang="de-DE" sz="1600" dirty="0"/>
              <a:t> treffen</a:t>
            </a:r>
          </a:p>
          <a:p>
            <a:pPr>
              <a:buFont typeface="Wingdings" panose="05000000000000000000" pitchFamily="2" charset="2"/>
              <a:buChar char="Ø"/>
            </a:pPr>
            <a:r>
              <a:rPr lang="de-DE" sz="1600" dirty="0"/>
              <a:t>Bei Rücknahme, Widerruf der Bauartzulassung etc. stilllegen </a:t>
            </a:r>
            <a:br>
              <a:rPr lang="de-DE" sz="1600" dirty="0"/>
            </a:br>
            <a:r>
              <a:rPr lang="de-DE" sz="1600" dirty="0"/>
              <a:t>und </a:t>
            </a:r>
            <a:r>
              <a:rPr lang="de-DE" sz="1600" b="1" dirty="0"/>
              <a:t>Schutzmaßnahmen</a:t>
            </a:r>
            <a:r>
              <a:rPr lang="de-DE" sz="1600" dirty="0"/>
              <a:t> treffen</a:t>
            </a:r>
          </a:p>
          <a:p>
            <a:pPr>
              <a:buFont typeface="Wingdings" panose="05000000000000000000" pitchFamily="2" charset="2"/>
              <a:buChar char="Ø"/>
            </a:pPr>
            <a:r>
              <a:rPr lang="de-DE" sz="1600" dirty="0"/>
              <a:t>Radioaktive Präparate: </a:t>
            </a:r>
          </a:p>
          <a:p>
            <a:pPr lvl="1">
              <a:buFont typeface="Wingdings" panose="05000000000000000000" pitchFamily="2" charset="2"/>
              <a:buChar char="Ø"/>
            </a:pPr>
            <a:r>
              <a:rPr lang="de-DE" sz="2000" b="1" dirty="0">
                <a:solidFill>
                  <a:srgbClr val="FF0000"/>
                </a:solidFill>
              </a:rPr>
              <a:t>Dichtheitsprüfung alle 10 Jahre</a:t>
            </a:r>
            <a:r>
              <a:rPr lang="de-DE" sz="2000" dirty="0"/>
              <a:t> </a:t>
            </a:r>
            <a:r>
              <a:rPr lang="de-DE" sz="1600" dirty="0"/>
              <a:t>durch einen Sachverständigen</a:t>
            </a:r>
            <a:br>
              <a:rPr lang="de-DE" sz="1600" dirty="0"/>
            </a:br>
            <a:r>
              <a:rPr lang="de-DE" sz="1600" dirty="0"/>
              <a:t>(wenn nicht anders in Bedienungsanleitung geregelt) </a:t>
            </a:r>
            <a:r>
              <a:rPr lang="de-DE" sz="1600" b="1" dirty="0"/>
              <a:t>ALTPRÄPARATE</a:t>
            </a:r>
            <a:r>
              <a:rPr lang="de-DE" sz="1600" dirty="0"/>
              <a:t>!</a:t>
            </a:r>
          </a:p>
          <a:p>
            <a:pPr lvl="1">
              <a:buFont typeface="Wingdings" panose="05000000000000000000" pitchFamily="2" charset="2"/>
              <a:buChar char="Ø"/>
            </a:pPr>
            <a:r>
              <a:rPr lang="de-DE" sz="1600" dirty="0"/>
              <a:t>Nach Beendigung der Nutzung zurück an Hersteller oder </a:t>
            </a:r>
            <a:r>
              <a:rPr lang="de-DE" sz="1600" b="1" dirty="0"/>
              <a:t>Landessammelstelle</a:t>
            </a:r>
          </a:p>
          <a:p>
            <a:pPr>
              <a:buFont typeface="Wingdings" panose="05000000000000000000" pitchFamily="2" charset="2"/>
              <a:buChar char="Ø"/>
            </a:pPr>
            <a:r>
              <a:rPr lang="de-DE" sz="1600" dirty="0"/>
              <a:t>Weitergabe nur an berechtigte Institutionen (</a:t>
            </a:r>
            <a:r>
              <a:rPr lang="de-DE" sz="1600" b="1" dirty="0"/>
              <a:t>Umgangsgenehmigung</a:t>
            </a:r>
            <a:r>
              <a:rPr lang="de-DE" sz="1600" dirty="0"/>
              <a:t>), diese haben dann keine BAZ, falls diese vor Übergabe ausgelaufen ist!</a:t>
            </a:r>
          </a:p>
          <a:p>
            <a:pPr eaLnBrk="1" hangingPunct="1">
              <a:lnSpc>
                <a:spcPct val="120000"/>
              </a:lnSpc>
              <a:buFont typeface="Wingdings" pitchFamily="2" charset="2"/>
              <a:buNone/>
            </a:pPr>
            <a:endParaRPr lang="en-US" altLang="de-DE" sz="2600" b="1" dirty="0"/>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Bauartzulassung</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M:\Schule\Unterricht\Bilder_Grafiken_allgemein\fueller.gif">
            <a:extLst>
              <a:ext uri="{FF2B5EF4-FFF2-40B4-BE49-F238E27FC236}">
                <a16:creationId xmlns:a16="http://schemas.microsoft.com/office/drawing/2014/main" id="{21F1D30C-AE02-4133-B867-68955F9233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999" y="5276423"/>
            <a:ext cx="1011210" cy="115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9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600" b="1" dirty="0" err="1"/>
              <a:t>Zusammenfassung</a:t>
            </a:r>
            <a:r>
              <a:rPr lang="en-US" altLang="de-DE" sz="2600" b="1" dirty="0"/>
              <a:t> “</a:t>
            </a:r>
            <a:r>
              <a:rPr lang="en-US" altLang="de-DE" sz="2600" b="1" dirty="0" err="1">
                <a:solidFill>
                  <a:srgbClr val="FF0000"/>
                </a:solidFill>
              </a:rPr>
              <a:t>genehmigungsfrei</a:t>
            </a:r>
            <a:r>
              <a:rPr lang="en-US" altLang="de-DE" sz="2600" b="1" dirty="0"/>
              <a:t>”:</a:t>
            </a:r>
            <a:br>
              <a:rPr lang="en-US" altLang="de-DE" sz="2600" b="1" dirty="0"/>
            </a:br>
            <a:endParaRPr lang="en-US" altLang="de-DE" sz="1800" b="1" dirty="0"/>
          </a:p>
          <a:p>
            <a:pPr eaLnBrk="1" hangingPunct="1">
              <a:lnSpc>
                <a:spcPct val="120000"/>
              </a:lnSpc>
              <a:buFont typeface="Wingdings" panose="05000000000000000000" pitchFamily="2" charset="2"/>
              <a:buChar char="Ø"/>
            </a:pPr>
            <a:r>
              <a:rPr lang="en-US" altLang="de-DE" sz="2400" b="1" dirty="0" err="1"/>
              <a:t>Bauartzugelassene</a:t>
            </a:r>
            <a:r>
              <a:rPr lang="en-US" altLang="de-DE" sz="2400" b="1" dirty="0"/>
              <a:t> </a:t>
            </a:r>
            <a:r>
              <a:rPr lang="en-US" altLang="de-DE" sz="2400" b="1" dirty="0" err="1"/>
              <a:t>Präparate</a:t>
            </a:r>
            <a:r>
              <a:rPr lang="en-US" altLang="de-DE" sz="2400" b="1" dirty="0"/>
              <a:t> (</a:t>
            </a:r>
            <a:r>
              <a:rPr lang="en-US" altLang="de-DE" sz="2400" b="1" dirty="0" err="1"/>
              <a:t>Summenregel</a:t>
            </a:r>
            <a:r>
              <a:rPr lang="en-US" altLang="de-DE" sz="2400" b="1" dirty="0"/>
              <a:t>)</a:t>
            </a:r>
          </a:p>
          <a:p>
            <a:pPr lvl="1" eaLnBrk="1" hangingPunct="1">
              <a:lnSpc>
                <a:spcPct val="120000"/>
              </a:lnSpc>
              <a:buFont typeface="Wingdings" panose="05000000000000000000" pitchFamily="2" charset="2"/>
              <a:buChar char="Ø"/>
            </a:pPr>
            <a:r>
              <a:rPr lang="en-US" altLang="de-DE" sz="1800" dirty="0" err="1"/>
              <a:t>auch</a:t>
            </a:r>
            <a:r>
              <a:rPr lang="en-US" altLang="de-DE" sz="1800" dirty="0"/>
              <a:t> </a:t>
            </a:r>
            <a:r>
              <a:rPr lang="en-US" altLang="de-DE" sz="1800" dirty="0" err="1"/>
              <a:t>nach</a:t>
            </a:r>
            <a:r>
              <a:rPr lang="en-US" altLang="de-DE" sz="1800" dirty="0"/>
              <a:t> </a:t>
            </a:r>
            <a:r>
              <a:rPr lang="en-US" altLang="de-DE" sz="1800" dirty="0" err="1"/>
              <a:t>Ablauf</a:t>
            </a:r>
            <a:r>
              <a:rPr lang="en-US" altLang="de-DE" sz="1800" dirty="0"/>
              <a:t> der </a:t>
            </a:r>
            <a:r>
              <a:rPr lang="en-US" altLang="de-DE" sz="1800" dirty="0" err="1"/>
              <a:t>Zulassungsfrist</a:t>
            </a:r>
            <a:endParaRPr lang="en-US" altLang="de-DE" sz="1800" dirty="0"/>
          </a:p>
          <a:p>
            <a:pPr eaLnBrk="1" hangingPunct="1">
              <a:lnSpc>
                <a:spcPct val="120000"/>
              </a:lnSpc>
              <a:buFont typeface="Wingdings" panose="05000000000000000000" pitchFamily="2" charset="2"/>
              <a:buChar char="Ø"/>
            </a:pPr>
            <a:r>
              <a:rPr lang="en-US" altLang="de-DE" sz="2400" b="1" dirty="0" err="1"/>
              <a:t>Umgang</a:t>
            </a:r>
            <a:r>
              <a:rPr lang="en-US" altLang="de-DE" sz="2400" b="1" dirty="0"/>
              <a:t> </a:t>
            </a:r>
            <a:r>
              <a:rPr lang="en-US" altLang="de-DE" sz="2400" b="1" dirty="0" err="1"/>
              <a:t>mit</a:t>
            </a:r>
            <a:r>
              <a:rPr lang="en-US" altLang="de-DE" sz="2400" b="1" dirty="0"/>
              <a:t> </a:t>
            </a:r>
            <a:r>
              <a:rPr lang="en-US" altLang="de-DE" sz="2400" b="1" dirty="0" err="1"/>
              <a:t>Stoffen</a:t>
            </a:r>
            <a:r>
              <a:rPr lang="en-US" altLang="de-DE" sz="2400" b="1" dirty="0"/>
              <a:t>, </a:t>
            </a:r>
            <a:r>
              <a:rPr lang="en-US" altLang="de-DE" sz="2400" b="1" dirty="0" err="1"/>
              <a:t>wenn</a:t>
            </a:r>
            <a:r>
              <a:rPr lang="en-US" altLang="de-DE" sz="2400" b="1" dirty="0"/>
              <a:t> A ≤ F (</a:t>
            </a:r>
            <a:r>
              <a:rPr lang="en-US" altLang="de-DE" sz="2400" b="1" dirty="0" err="1"/>
              <a:t>Summenregel</a:t>
            </a:r>
            <a:r>
              <a:rPr lang="en-US" altLang="de-DE" sz="2400" b="1" dirty="0"/>
              <a:t>)</a:t>
            </a:r>
            <a:br>
              <a:rPr lang="en-US" altLang="de-DE" sz="2400" b="1" dirty="0"/>
            </a:br>
            <a:r>
              <a:rPr lang="en-US" altLang="de-DE" sz="2400" b="1" dirty="0"/>
              <a:t>(</a:t>
            </a:r>
            <a:r>
              <a:rPr lang="en-US" altLang="de-DE" sz="1800" b="1" dirty="0" err="1"/>
              <a:t>Umgang</a:t>
            </a:r>
            <a:r>
              <a:rPr lang="en-US" altLang="de-DE" sz="1800" b="1" dirty="0"/>
              <a:t> </a:t>
            </a:r>
            <a:r>
              <a:rPr lang="en-US" altLang="de-DE" sz="1800" b="1" dirty="0" err="1"/>
              <a:t>mit</a:t>
            </a:r>
            <a:r>
              <a:rPr lang="en-US" altLang="de-DE" sz="1800" b="1" dirty="0"/>
              <a:t> </a:t>
            </a:r>
            <a:r>
              <a:rPr lang="en-US" altLang="de-DE" sz="1800" b="1" dirty="0" err="1"/>
              <a:t>bauartzugelassenen</a:t>
            </a:r>
            <a:r>
              <a:rPr lang="en-US" altLang="de-DE" sz="1800" b="1" dirty="0"/>
              <a:t> </a:t>
            </a:r>
            <a:r>
              <a:rPr lang="en-US" altLang="de-DE" sz="1800" b="1" dirty="0" err="1"/>
              <a:t>Präparaten</a:t>
            </a:r>
            <a:r>
              <a:rPr lang="en-US" altLang="de-DE" sz="1800" b="1" dirty="0"/>
              <a:t> bis 10 FG in </a:t>
            </a:r>
            <a:r>
              <a:rPr lang="en-US" altLang="de-DE" sz="1800" b="1" dirty="0" err="1"/>
              <a:t>Summe</a:t>
            </a:r>
            <a:r>
              <a:rPr lang="en-US" altLang="de-DE" sz="1800" b="1" dirty="0"/>
              <a:t>)</a:t>
            </a:r>
          </a:p>
          <a:p>
            <a:pPr eaLnBrk="1" hangingPunct="1">
              <a:lnSpc>
                <a:spcPct val="120000"/>
              </a:lnSpc>
              <a:buFont typeface="Wingdings" panose="05000000000000000000" pitchFamily="2" charset="2"/>
              <a:buChar char="Ø"/>
            </a:pPr>
            <a:r>
              <a:rPr lang="en-US" altLang="de-DE" sz="2400" b="1" dirty="0" err="1"/>
              <a:t>Lagerung</a:t>
            </a:r>
            <a:r>
              <a:rPr lang="en-US" altLang="de-DE" sz="2400" b="1" dirty="0"/>
              <a:t> von </a:t>
            </a:r>
            <a:r>
              <a:rPr lang="en-US" altLang="de-DE" sz="2400" b="1" dirty="0" err="1"/>
              <a:t>bauartzugelassenen</a:t>
            </a:r>
            <a:r>
              <a:rPr lang="en-US" altLang="de-DE" sz="2400" b="1" dirty="0"/>
              <a:t> </a:t>
            </a:r>
            <a:r>
              <a:rPr lang="en-US" altLang="de-DE" sz="2400" b="1" dirty="0" err="1"/>
              <a:t>Präparaten</a:t>
            </a:r>
            <a:r>
              <a:rPr lang="en-US" altLang="de-DE" sz="2400" b="1" dirty="0"/>
              <a:t> bis </a:t>
            </a:r>
            <a:r>
              <a:rPr lang="en-US" altLang="de-DE" sz="2400" b="1" dirty="0" err="1"/>
              <a:t>zu</a:t>
            </a:r>
            <a:r>
              <a:rPr lang="en-US" altLang="de-DE" sz="2400" b="1" dirty="0"/>
              <a:t> 1000 </a:t>
            </a:r>
            <a:r>
              <a:rPr lang="en-US" altLang="de-DE" sz="2400" b="1" dirty="0" err="1"/>
              <a:t>Freigrenzen</a:t>
            </a:r>
            <a:r>
              <a:rPr lang="en-US" altLang="de-DE" sz="2400" b="1" dirty="0"/>
              <a:t> in </a:t>
            </a:r>
            <a:r>
              <a:rPr lang="en-US" altLang="de-DE" sz="2400" b="1" dirty="0" err="1"/>
              <a:t>Summe</a:t>
            </a:r>
            <a:r>
              <a:rPr lang="en-US" altLang="de-DE" sz="2400" b="1" dirty="0"/>
              <a:t> (</a:t>
            </a:r>
            <a:r>
              <a:rPr lang="en-US" altLang="de-DE" sz="2400" b="1" dirty="0" err="1"/>
              <a:t>Summenregel</a:t>
            </a:r>
            <a:r>
              <a:rPr lang="en-US" altLang="de-DE" sz="2400" b="1" dirty="0"/>
              <a:t>)</a:t>
            </a:r>
            <a:endParaRPr lang="en-US" altLang="de-DE" sz="1800" b="1" dirty="0"/>
          </a:p>
          <a:p>
            <a:pPr eaLnBrk="1" hangingPunct="1">
              <a:lnSpc>
                <a:spcPct val="120000"/>
              </a:lnSpc>
              <a:buFont typeface="Wingdings" panose="05000000000000000000" pitchFamily="2" charset="2"/>
              <a:buChar char="Ø"/>
            </a:pPr>
            <a:r>
              <a:rPr lang="en-US" altLang="de-DE" sz="2400" b="1" dirty="0" err="1"/>
              <a:t>Ortsdosisleistung</a:t>
            </a:r>
            <a:r>
              <a:rPr lang="en-US" altLang="de-DE" sz="2400" b="1" dirty="0"/>
              <a:t> in 10cm &lt; 1 </a:t>
            </a:r>
            <a:r>
              <a:rPr lang="el-GR" altLang="de-DE" sz="2400" b="1" dirty="0">
                <a:latin typeface="Calibri"/>
              </a:rPr>
              <a:t>μ</a:t>
            </a:r>
            <a:r>
              <a:rPr lang="de-DE" altLang="de-DE" sz="2400" b="1" dirty="0">
                <a:latin typeface="Calibri"/>
              </a:rPr>
              <a:t>S/h</a:t>
            </a: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Strahlenschutz</a:t>
            </a:r>
            <a:r>
              <a:rPr lang="en-US" altLang="de-DE" dirty="0"/>
              <a:t> </a:t>
            </a:r>
            <a:r>
              <a:rPr lang="en-US" altLang="de-DE" dirty="0" err="1"/>
              <a:t>Unterricht</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6516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600" b="1" dirty="0" err="1">
                <a:solidFill>
                  <a:srgbClr val="FF0000"/>
                </a:solidFill>
              </a:rPr>
              <a:t>Genehmigungspflichtig</a:t>
            </a:r>
            <a:r>
              <a:rPr lang="en-US" altLang="de-DE" sz="2600" b="1" dirty="0">
                <a:solidFill>
                  <a:srgbClr val="FF0000"/>
                </a:solidFill>
              </a:rPr>
              <a:t> §12 </a:t>
            </a:r>
            <a:r>
              <a:rPr lang="en-US" altLang="de-DE" sz="2600" b="1" dirty="0" err="1">
                <a:solidFill>
                  <a:srgbClr val="FF0000"/>
                </a:solidFill>
              </a:rPr>
              <a:t>StrlSchG</a:t>
            </a:r>
            <a:endParaRPr lang="en-US" altLang="de-DE" sz="2600" b="1" dirty="0">
              <a:solidFill>
                <a:srgbClr val="FF0000"/>
              </a:solidFill>
            </a:endParaRPr>
          </a:p>
          <a:p>
            <a:pPr eaLnBrk="1" hangingPunct="1">
              <a:lnSpc>
                <a:spcPct val="120000"/>
              </a:lnSpc>
              <a:buFont typeface="Wingdings" pitchFamily="2" charset="2"/>
              <a:buNone/>
            </a:pPr>
            <a:endParaRPr lang="en-US" altLang="de-DE" sz="2600" b="1" dirty="0"/>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Strahlenschutz</a:t>
            </a:r>
            <a:r>
              <a:rPr lang="en-US" altLang="de-DE" dirty="0"/>
              <a:t> </a:t>
            </a:r>
            <a:r>
              <a:rPr lang="en-US" altLang="de-DE" dirty="0" err="1"/>
              <a:t>Unterricht</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elle 1"/>
          <p:cNvGraphicFramePr>
            <a:graphicFrameLocks noGrp="1"/>
          </p:cNvGraphicFramePr>
          <p:nvPr>
            <p:extLst>
              <p:ext uri="{D42A27DB-BD31-4B8C-83A1-F6EECF244321}">
                <p14:modId xmlns:p14="http://schemas.microsoft.com/office/powerpoint/2010/main" val="793490164"/>
              </p:ext>
            </p:extLst>
          </p:nvPr>
        </p:nvGraphicFramePr>
        <p:xfrm>
          <a:off x="251520" y="1916832"/>
          <a:ext cx="8424936" cy="24739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6840760">
                  <a:extLst>
                    <a:ext uri="{9D8B030D-6E8A-4147-A177-3AD203B41FA5}">
                      <a16:colId xmlns:a16="http://schemas.microsoft.com/office/drawing/2014/main" val="20002"/>
                    </a:ext>
                  </a:extLst>
                </a:gridCol>
              </a:tblGrid>
              <a:tr h="139040">
                <a:tc>
                  <a:txBody>
                    <a:bodyPr/>
                    <a:lstStyle/>
                    <a:p>
                      <a:r>
                        <a:rPr lang="de-DE" b="0" dirty="0">
                          <a:solidFill>
                            <a:schemeClr val="tx1"/>
                          </a:solidFill>
                        </a:rPr>
                        <a:t>1</a:t>
                      </a:r>
                    </a:p>
                  </a:txBody>
                  <a:tcPr>
                    <a:solidFill>
                      <a:schemeClr val="bg1">
                        <a:lumMod val="75000"/>
                      </a:schemeClr>
                    </a:solidFill>
                  </a:tcPr>
                </a:tc>
                <a:tc>
                  <a:txBody>
                    <a:bodyPr/>
                    <a:lstStyle/>
                    <a:p>
                      <a:r>
                        <a:rPr lang="de-DE" b="1" dirty="0">
                          <a:solidFill>
                            <a:srgbClr val="FF0000"/>
                          </a:solidFill>
                        </a:rPr>
                        <a:t>Umgang</a:t>
                      </a:r>
                    </a:p>
                  </a:txBody>
                  <a:tcPr>
                    <a:solidFill>
                      <a:schemeClr val="bg1">
                        <a:lumMod val="75000"/>
                      </a:schemeClr>
                    </a:solidFill>
                  </a:tcPr>
                </a:tc>
                <a:tc>
                  <a:txBody>
                    <a:bodyPr/>
                    <a:lstStyle/>
                    <a:p>
                      <a:r>
                        <a:rPr lang="de-DE" b="0" dirty="0">
                          <a:solidFill>
                            <a:srgbClr val="FF0000"/>
                          </a:solidFill>
                        </a:rPr>
                        <a:t>mit offenen radioaktiven</a:t>
                      </a:r>
                      <a:r>
                        <a:rPr lang="de-DE" b="0" baseline="0" dirty="0">
                          <a:solidFill>
                            <a:srgbClr val="FF0000"/>
                          </a:solidFill>
                        </a:rPr>
                        <a:t> Stoffen, </a:t>
                      </a:r>
                      <a:br>
                        <a:rPr lang="de-DE" b="0" baseline="0" dirty="0">
                          <a:solidFill>
                            <a:srgbClr val="FF0000"/>
                          </a:solidFill>
                        </a:rPr>
                      </a:br>
                      <a:r>
                        <a:rPr lang="de-DE" b="0" baseline="0" dirty="0">
                          <a:solidFill>
                            <a:srgbClr val="FF0000"/>
                          </a:solidFill>
                        </a:rPr>
                        <a:t>deren Aktivitäten oberhalb der Freigrenze liegen:</a:t>
                      </a:r>
                    </a:p>
                    <a:p>
                      <a:pPr algn="ctr"/>
                      <a:r>
                        <a:rPr lang="de-DE" b="1" baseline="0" dirty="0">
                          <a:solidFill>
                            <a:srgbClr val="FF0000"/>
                          </a:solidFill>
                        </a:rPr>
                        <a:t>A &gt; F (Summenregel)</a:t>
                      </a:r>
                      <a:endParaRPr lang="de-DE" b="1" dirty="0">
                        <a:solidFill>
                          <a:srgbClr val="FF0000"/>
                        </a:solidFill>
                      </a:endParaRPr>
                    </a:p>
                  </a:txBody>
                  <a:tcPr>
                    <a:solidFill>
                      <a:schemeClr val="bg1">
                        <a:lumMod val="75000"/>
                      </a:schemeClr>
                    </a:solidFill>
                  </a:tcPr>
                </a:tc>
                <a:extLst>
                  <a:ext uri="{0D108BD9-81ED-4DB2-BD59-A6C34878D82A}">
                    <a16:rowId xmlns:a16="http://schemas.microsoft.com/office/drawing/2014/main" val="10000"/>
                  </a:ext>
                </a:extLst>
              </a:tr>
              <a:tr h="370840">
                <a:tc>
                  <a:txBody>
                    <a:bodyPr/>
                    <a:lstStyle/>
                    <a:p>
                      <a:r>
                        <a:rPr lang="de-DE" b="0" dirty="0">
                          <a:solidFill>
                            <a:schemeClr val="tx1"/>
                          </a:solidFill>
                        </a:rPr>
                        <a:t>2</a:t>
                      </a:r>
                    </a:p>
                  </a:txBody>
                  <a:tcPr>
                    <a:solidFill>
                      <a:schemeClr val="bg1">
                        <a:lumMod val="75000"/>
                      </a:schemeClr>
                    </a:solidFill>
                  </a:tcPr>
                </a:tc>
                <a:tc>
                  <a:txBody>
                    <a:bodyPr/>
                    <a:lstStyle/>
                    <a:p>
                      <a:r>
                        <a:rPr lang="de-DE" b="1" dirty="0">
                          <a:solidFill>
                            <a:schemeClr val="tx1"/>
                          </a:solidFill>
                        </a:rPr>
                        <a:t>Umgang</a:t>
                      </a:r>
                    </a:p>
                  </a:txBody>
                  <a:tcPr>
                    <a:solidFill>
                      <a:schemeClr val="bg1">
                        <a:lumMod val="75000"/>
                      </a:schemeClr>
                    </a:solidFill>
                  </a:tcPr>
                </a:tc>
                <a:tc>
                  <a:txBody>
                    <a:bodyPr/>
                    <a:lstStyle/>
                    <a:p>
                      <a:r>
                        <a:rPr lang="de-DE" b="0" dirty="0">
                          <a:solidFill>
                            <a:schemeClr val="tx1"/>
                          </a:solidFill>
                        </a:rPr>
                        <a:t>mit geschlossenen radioaktiven Stoffen und </a:t>
                      </a:r>
                      <a:r>
                        <a:rPr lang="de-DE" b="1" dirty="0">
                          <a:solidFill>
                            <a:schemeClr val="tx1"/>
                          </a:solidFill>
                        </a:rPr>
                        <a:t>Bauartzulassung</a:t>
                      </a:r>
                      <a:r>
                        <a:rPr lang="de-DE" b="0" dirty="0">
                          <a:solidFill>
                            <a:schemeClr val="tx1"/>
                          </a:solidFill>
                        </a:rPr>
                        <a:t>, deren Aktivitäten (in Summe) oberhalb der 10fachen Freigrenze liegen:</a:t>
                      </a:r>
                    </a:p>
                    <a:p>
                      <a:pPr algn="ctr"/>
                      <a:r>
                        <a:rPr lang="de-DE" sz="1800" b="1" kern="1200" baseline="0" dirty="0">
                          <a:solidFill>
                            <a:schemeClr val="tx1"/>
                          </a:solidFill>
                          <a:latin typeface="+mn-lt"/>
                          <a:ea typeface="+mn-ea"/>
                          <a:cs typeface="+mn-cs"/>
                        </a:rPr>
                        <a:t>A &gt; 10 F</a:t>
                      </a: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r>
                        <a:rPr lang="de-DE" b="0" dirty="0">
                          <a:solidFill>
                            <a:schemeClr val="tx1"/>
                          </a:solidFill>
                        </a:rPr>
                        <a:t>3</a:t>
                      </a:r>
                    </a:p>
                  </a:txBody>
                  <a:tcPr>
                    <a:solidFill>
                      <a:schemeClr val="bg1">
                        <a:lumMod val="75000"/>
                      </a:schemeClr>
                    </a:solidFill>
                  </a:tcPr>
                </a:tc>
                <a:tc>
                  <a:txBody>
                    <a:bodyPr/>
                    <a:lstStyle/>
                    <a:p>
                      <a:r>
                        <a:rPr lang="de-DE" b="1" dirty="0">
                          <a:solidFill>
                            <a:schemeClr val="tx1"/>
                          </a:solidFill>
                        </a:rPr>
                        <a:t>Umgang</a:t>
                      </a:r>
                    </a:p>
                  </a:txBody>
                  <a:tcPr>
                    <a:solidFill>
                      <a:schemeClr val="bg1">
                        <a:lumMod val="75000"/>
                      </a:schemeClr>
                    </a:solidFill>
                  </a:tcPr>
                </a:tc>
                <a:tc>
                  <a:txBody>
                    <a:bodyPr/>
                    <a:lstStyle/>
                    <a:p>
                      <a:r>
                        <a:rPr lang="de-DE" b="0" dirty="0">
                          <a:solidFill>
                            <a:schemeClr val="tx1"/>
                          </a:solidFill>
                        </a:rPr>
                        <a:t>mit Neutronenquellen</a:t>
                      </a:r>
                    </a:p>
                  </a:txBody>
                  <a:tcPr>
                    <a:solidFill>
                      <a:schemeClr val="bg1">
                        <a:lumMod val="75000"/>
                      </a:schemeClr>
                    </a:solidFill>
                  </a:tcPr>
                </a:tc>
                <a:extLst>
                  <a:ext uri="{0D108BD9-81ED-4DB2-BD59-A6C34878D82A}">
                    <a16:rowId xmlns:a16="http://schemas.microsoft.com/office/drawing/2014/main" val="10002"/>
                  </a:ext>
                </a:extLst>
              </a:tr>
            </a:tbl>
          </a:graphicData>
        </a:graphic>
      </p:graphicFrame>
      <p:pic>
        <p:nvPicPr>
          <p:cNvPr id="10" name="Picture 2" descr="M:\Schule\Unterricht\Bilder_Grafiken_allgemein\fuelle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5837" y="4750485"/>
            <a:ext cx="1011210" cy="115748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C0254EAF-B2AC-4560-801C-7231F210C9EB}"/>
              </a:ext>
            </a:extLst>
          </p:cNvPr>
          <p:cNvSpPr txBox="1"/>
          <p:nvPr/>
        </p:nvSpPr>
        <p:spPr>
          <a:xfrm>
            <a:off x="206350" y="6030561"/>
            <a:ext cx="5616624" cy="430887"/>
          </a:xfrm>
          <a:prstGeom prst="rect">
            <a:avLst/>
          </a:prstGeom>
          <a:noFill/>
        </p:spPr>
        <p:txBody>
          <a:bodyPr wrap="square" rtlCol="0">
            <a:spAutoFit/>
          </a:bodyPr>
          <a:lstStyle/>
          <a:p>
            <a:r>
              <a:rPr lang="de-DE" sz="2200" b="1" dirty="0">
                <a:solidFill>
                  <a:srgbClr val="FFC000"/>
                </a:solidFill>
              </a:rPr>
              <a:t>Umgangsgenehmigungen beantragen!</a:t>
            </a:r>
          </a:p>
        </p:txBody>
      </p:sp>
    </p:spTree>
    <p:extLst>
      <p:ext uri="{BB962C8B-B14F-4D97-AF65-F5344CB8AC3E}">
        <p14:creationId xmlns:p14="http://schemas.microsoft.com/office/powerpoint/2010/main" val="182096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noFill/>
        </p:spPr>
        <p:txBody>
          <a:bodyPr/>
          <a:lstStyle/>
          <a:p>
            <a:pPr algn="l" eaLnBrk="1" hangingPunct="1"/>
            <a:r>
              <a:rPr lang="en-US" altLang="de-DE" dirty="0" err="1"/>
              <a:t>Inhalt</a:t>
            </a:r>
            <a:endParaRPr lang="es-ES" altLang="de-DE" dirty="0"/>
          </a:p>
        </p:txBody>
      </p:sp>
      <p:sp>
        <p:nvSpPr>
          <p:cNvPr id="3075" name="Rectangle 5"/>
          <p:cNvSpPr>
            <a:spLocks noGrp="1" noChangeArrowheads="1"/>
          </p:cNvSpPr>
          <p:nvPr>
            <p:ph type="body" sz="half" idx="1"/>
          </p:nvPr>
        </p:nvSpPr>
        <p:spPr>
          <a:xfrm>
            <a:off x="179512" y="1340768"/>
            <a:ext cx="8353301" cy="5184576"/>
          </a:xfrm>
          <a:noFill/>
        </p:spPr>
        <p:txBody>
          <a:bodyPr/>
          <a:lstStyle/>
          <a:p>
            <a:pPr eaLnBrk="1" hangingPunct="1"/>
            <a:r>
              <a:rPr lang="en-US" altLang="de-DE" sz="2600" b="1" dirty="0" err="1"/>
              <a:t>Vorbemerkungen</a:t>
            </a:r>
            <a:endParaRPr lang="en-US" altLang="de-DE" sz="2600" b="1" dirty="0"/>
          </a:p>
          <a:p>
            <a:pPr eaLnBrk="1" hangingPunct="1"/>
            <a:r>
              <a:rPr lang="en-US" altLang="de-DE" sz="2600" b="1" dirty="0" err="1"/>
              <a:t>Strahlenschutzgesetz</a:t>
            </a:r>
            <a:r>
              <a:rPr lang="en-US" altLang="de-DE" sz="2600" b="1" dirty="0"/>
              <a:t> (</a:t>
            </a:r>
            <a:r>
              <a:rPr lang="en-US" altLang="de-DE" sz="2600" b="1" dirty="0" err="1"/>
              <a:t>StrlSchG</a:t>
            </a:r>
            <a:r>
              <a:rPr lang="en-US" altLang="de-DE" sz="2600" b="1" dirty="0"/>
              <a:t> 2017 &amp; </a:t>
            </a:r>
            <a:r>
              <a:rPr lang="en-US" altLang="de-DE" sz="2600" b="1" dirty="0" err="1"/>
              <a:t>Strahlenschutzverordnung</a:t>
            </a:r>
            <a:r>
              <a:rPr lang="en-US" altLang="de-DE" sz="2600" b="1" dirty="0"/>
              <a:t> (</a:t>
            </a:r>
            <a:r>
              <a:rPr lang="en-US" altLang="de-DE" sz="2600" b="1" dirty="0" err="1"/>
              <a:t>StrlSchV</a:t>
            </a:r>
            <a:r>
              <a:rPr lang="en-US" altLang="de-DE" sz="2600" b="1" dirty="0"/>
              <a:t> 2018)</a:t>
            </a:r>
          </a:p>
          <a:p>
            <a:pPr lvl="1" eaLnBrk="1" hangingPunct="1"/>
            <a:r>
              <a:rPr lang="en-US" altLang="de-DE" sz="2200" i="1" dirty="0" err="1"/>
              <a:t>Gesetzliche</a:t>
            </a:r>
            <a:r>
              <a:rPr lang="en-US" altLang="de-DE" sz="2200" i="1" dirty="0"/>
              <a:t> </a:t>
            </a:r>
            <a:r>
              <a:rPr lang="en-US" altLang="de-DE" sz="2200" i="1" dirty="0" err="1"/>
              <a:t>Grundlagen</a:t>
            </a:r>
            <a:r>
              <a:rPr lang="en-US" altLang="de-DE" sz="2200" i="1" dirty="0"/>
              <a:t> </a:t>
            </a:r>
          </a:p>
          <a:p>
            <a:pPr lvl="1" eaLnBrk="1" hangingPunct="1"/>
            <a:r>
              <a:rPr lang="en-US" altLang="de-DE" sz="2200" i="1" dirty="0" err="1">
                <a:solidFill>
                  <a:schemeClr val="tx2"/>
                </a:solidFill>
              </a:rPr>
              <a:t>Strahlenschutz</a:t>
            </a:r>
            <a:r>
              <a:rPr lang="en-US" altLang="de-DE" sz="2200" i="1" dirty="0">
                <a:solidFill>
                  <a:schemeClr val="tx2"/>
                </a:solidFill>
              </a:rPr>
              <a:t> </a:t>
            </a:r>
            <a:r>
              <a:rPr lang="en-US" altLang="de-DE" sz="2200" i="1" dirty="0" err="1">
                <a:solidFill>
                  <a:schemeClr val="tx2"/>
                </a:solidFill>
              </a:rPr>
              <a:t>im</a:t>
            </a:r>
            <a:r>
              <a:rPr lang="en-US" altLang="de-DE" sz="2200" i="1" dirty="0">
                <a:solidFill>
                  <a:schemeClr val="tx2"/>
                </a:solidFill>
              </a:rPr>
              <a:t> </a:t>
            </a:r>
            <a:r>
              <a:rPr lang="en-US" altLang="de-DE" sz="2200" i="1" dirty="0" err="1">
                <a:solidFill>
                  <a:schemeClr val="tx2"/>
                </a:solidFill>
              </a:rPr>
              <a:t>Unterricht</a:t>
            </a:r>
            <a:endParaRPr lang="en-US" altLang="de-DE" sz="2200" i="1" dirty="0">
              <a:solidFill>
                <a:schemeClr val="tx2"/>
              </a:solidFill>
            </a:endParaRPr>
          </a:p>
          <a:p>
            <a:pPr lvl="2" eaLnBrk="1" hangingPunct="1"/>
            <a:r>
              <a:rPr lang="en-US" altLang="de-DE" sz="1900" i="1" dirty="0" err="1">
                <a:solidFill>
                  <a:schemeClr val="tx2"/>
                </a:solidFill>
              </a:rPr>
              <a:t>Genehmigungsbedürftiger</a:t>
            </a:r>
            <a:r>
              <a:rPr lang="en-US" altLang="de-DE" sz="1900" i="1" dirty="0">
                <a:solidFill>
                  <a:schemeClr val="tx2"/>
                </a:solidFill>
              </a:rPr>
              <a:t> </a:t>
            </a:r>
            <a:r>
              <a:rPr lang="en-US" altLang="de-DE" sz="1900" i="1" dirty="0" err="1">
                <a:solidFill>
                  <a:schemeClr val="tx2"/>
                </a:solidFill>
              </a:rPr>
              <a:t>Umgang</a:t>
            </a:r>
            <a:endParaRPr lang="en-US" altLang="de-DE" sz="1900" i="1" dirty="0">
              <a:solidFill>
                <a:schemeClr val="tx2"/>
              </a:solidFill>
            </a:endParaRPr>
          </a:p>
          <a:p>
            <a:pPr lvl="2" eaLnBrk="1" hangingPunct="1"/>
            <a:r>
              <a:rPr lang="en-US" altLang="de-DE" sz="1900" i="1" dirty="0" err="1">
                <a:solidFill>
                  <a:schemeClr val="tx2"/>
                </a:solidFill>
              </a:rPr>
              <a:t>Genehmigungsfreier</a:t>
            </a:r>
            <a:r>
              <a:rPr lang="en-US" altLang="de-DE" sz="1900" i="1" dirty="0">
                <a:solidFill>
                  <a:schemeClr val="tx2"/>
                </a:solidFill>
              </a:rPr>
              <a:t> </a:t>
            </a:r>
            <a:r>
              <a:rPr lang="en-US" altLang="de-DE" sz="1900" i="1" dirty="0" err="1">
                <a:solidFill>
                  <a:schemeClr val="tx2"/>
                </a:solidFill>
              </a:rPr>
              <a:t>Umgang</a:t>
            </a:r>
            <a:endParaRPr lang="en-US" altLang="de-DE" sz="1900" i="1" dirty="0">
              <a:solidFill>
                <a:schemeClr val="tx2"/>
              </a:solidFill>
            </a:endParaRPr>
          </a:p>
          <a:p>
            <a:pPr lvl="1" eaLnBrk="1" hangingPunct="1"/>
            <a:r>
              <a:rPr lang="en-US" altLang="de-DE" sz="2200" i="1" dirty="0" err="1">
                <a:solidFill>
                  <a:schemeClr val="tx2"/>
                </a:solidFill>
              </a:rPr>
              <a:t>Bauartzulassung</a:t>
            </a:r>
            <a:endParaRPr lang="en-US" altLang="de-DE" sz="2200" i="1" dirty="0">
              <a:solidFill>
                <a:schemeClr val="tx2"/>
              </a:solidFill>
            </a:endParaRPr>
          </a:p>
          <a:p>
            <a:pPr lvl="1" eaLnBrk="1" hangingPunct="1"/>
            <a:r>
              <a:rPr lang="en-US" altLang="de-DE" sz="2200" i="1" dirty="0" err="1">
                <a:solidFill>
                  <a:schemeClr val="tx2"/>
                </a:solidFill>
              </a:rPr>
              <a:t>Präparate</a:t>
            </a:r>
            <a:r>
              <a:rPr lang="en-US" altLang="de-DE" sz="2200" i="1" dirty="0">
                <a:solidFill>
                  <a:schemeClr val="tx2"/>
                </a:solidFill>
              </a:rPr>
              <a:t> in der Schule</a:t>
            </a:r>
          </a:p>
          <a:p>
            <a:pPr lvl="1" eaLnBrk="1" hangingPunct="1"/>
            <a:r>
              <a:rPr lang="en-US" altLang="de-DE" sz="2200" i="1" dirty="0" err="1">
                <a:solidFill>
                  <a:schemeClr val="tx2"/>
                </a:solidFill>
              </a:rPr>
              <a:t>Schulische</a:t>
            </a:r>
            <a:r>
              <a:rPr lang="en-US" altLang="de-DE" sz="2200" i="1" dirty="0">
                <a:solidFill>
                  <a:schemeClr val="tx2"/>
                </a:solidFill>
              </a:rPr>
              <a:t> </a:t>
            </a:r>
            <a:r>
              <a:rPr lang="en-US" altLang="de-DE" sz="2200" i="1" dirty="0" err="1">
                <a:solidFill>
                  <a:schemeClr val="tx2"/>
                </a:solidFill>
              </a:rPr>
              <a:t>Regelungen</a:t>
            </a:r>
            <a:endParaRPr lang="en-US" altLang="de-DE" sz="2200" i="1" dirty="0">
              <a:solidFill>
                <a:schemeClr val="tx2"/>
              </a:solidFill>
            </a:endParaRPr>
          </a:p>
          <a:p>
            <a:pPr lvl="1" eaLnBrk="1" hangingPunct="1"/>
            <a:r>
              <a:rPr lang="en-US" altLang="de-DE" sz="2200" i="1" dirty="0" err="1">
                <a:solidFill>
                  <a:schemeClr val="tx2"/>
                </a:solidFill>
              </a:rPr>
              <a:t>Umgang</a:t>
            </a:r>
            <a:r>
              <a:rPr lang="en-US" altLang="de-DE" sz="2200" i="1" dirty="0">
                <a:solidFill>
                  <a:schemeClr val="tx2"/>
                </a:solidFill>
              </a:rPr>
              <a:t> </a:t>
            </a:r>
            <a:r>
              <a:rPr lang="en-US" altLang="de-DE" sz="2200" i="1" dirty="0" err="1">
                <a:solidFill>
                  <a:schemeClr val="tx2"/>
                </a:solidFill>
              </a:rPr>
              <a:t>mit</a:t>
            </a:r>
            <a:r>
              <a:rPr lang="en-US" altLang="de-DE" sz="2200" i="1" dirty="0">
                <a:solidFill>
                  <a:schemeClr val="tx2"/>
                </a:solidFill>
              </a:rPr>
              <a:t> </a:t>
            </a:r>
            <a:r>
              <a:rPr lang="en-US" altLang="de-DE" sz="2200" i="1" dirty="0" err="1">
                <a:solidFill>
                  <a:schemeClr val="tx2"/>
                </a:solidFill>
              </a:rPr>
              <a:t>radioaktiven</a:t>
            </a:r>
            <a:r>
              <a:rPr lang="en-US" altLang="de-DE" sz="2200" i="1" dirty="0">
                <a:solidFill>
                  <a:schemeClr val="tx2"/>
                </a:solidFill>
              </a:rPr>
              <a:t> </a:t>
            </a:r>
            <a:r>
              <a:rPr lang="en-US" altLang="de-DE" sz="2200" i="1" dirty="0" err="1">
                <a:solidFill>
                  <a:schemeClr val="tx2"/>
                </a:solidFill>
              </a:rPr>
              <a:t>Präparaten</a:t>
            </a:r>
            <a:endParaRPr lang="en-US" altLang="de-DE" sz="2200" i="1" dirty="0">
              <a:solidFill>
                <a:schemeClr val="tx2"/>
              </a:solidFill>
            </a:endParaRPr>
          </a:p>
          <a:p>
            <a:pPr marL="457200" lvl="1" indent="0" eaLnBrk="1" hangingPunct="1">
              <a:buNone/>
            </a:pPr>
            <a:endParaRPr lang="en-US" altLang="de-DE" sz="2200" i="1" dirty="0">
              <a:solidFill>
                <a:srgbClr val="FFC000"/>
              </a:solidFill>
            </a:endParaRPr>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Grafik 10" descr="Ein Bild, das Visitenkarte, Text enthält.&#10;&#10;Automatisch generierte Beschreibung">
            <a:extLst>
              <a:ext uri="{FF2B5EF4-FFF2-40B4-BE49-F238E27FC236}">
                <a16:creationId xmlns:a16="http://schemas.microsoft.com/office/drawing/2014/main" id="{5D5AA60A-F691-4B24-8A0F-3D3E3F2754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2924944"/>
            <a:ext cx="2326743" cy="34604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600" b="1" dirty="0" err="1"/>
              <a:t>Beispiele</a:t>
            </a:r>
            <a:r>
              <a:rPr lang="en-US" altLang="de-DE" sz="2600" b="1" dirty="0"/>
              <a:t>:</a:t>
            </a:r>
          </a:p>
          <a:p>
            <a:pPr eaLnBrk="1" hangingPunct="1">
              <a:lnSpc>
                <a:spcPct val="120000"/>
              </a:lnSpc>
              <a:buFont typeface="Wingdings" pitchFamily="2" charset="2"/>
              <a:buNone/>
            </a:pPr>
            <a:endParaRPr lang="en-US" altLang="de-DE" sz="2600" b="1" dirty="0"/>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Präparate</a:t>
            </a:r>
            <a:r>
              <a:rPr lang="en-US" altLang="de-DE" dirty="0"/>
              <a:t> in der </a:t>
            </a:r>
            <a:r>
              <a:rPr lang="en-US" altLang="de-DE" dirty="0" err="1"/>
              <a:t>Schule</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576" y="1844824"/>
            <a:ext cx="7355983" cy="470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bwMode="auto">
          <a:xfrm>
            <a:off x="1475656" y="2636912"/>
            <a:ext cx="4500575" cy="412431"/>
          </a:xfrm>
          <a:prstGeom prst="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Verdana" pitchFamily="34" charset="0"/>
            </a:endParaRPr>
          </a:p>
        </p:txBody>
      </p:sp>
      <p:sp>
        <p:nvSpPr>
          <p:cNvPr id="11" name="Rechteck 10"/>
          <p:cNvSpPr/>
          <p:nvPr/>
        </p:nvSpPr>
        <p:spPr bwMode="auto">
          <a:xfrm>
            <a:off x="1475657" y="3501008"/>
            <a:ext cx="6459458" cy="206215"/>
          </a:xfrm>
          <a:prstGeom prst="rect">
            <a:avLst/>
          </a:prstGeom>
          <a:solidFill>
            <a:srgbClr val="FF0000">
              <a:alpha val="2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Verdana" pitchFamily="34" charset="0"/>
            </a:endParaRPr>
          </a:p>
        </p:txBody>
      </p:sp>
      <p:sp>
        <p:nvSpPr>
          <p:cNvPr id="12" name="Rechteck 11"/>
          <p:cNvSpPr/>
          <p:nvPr/>
        </p:nvSpPr>
        <p:spPr bwMode="auto">
          <a:xfrm>
            <a:off x="1475657" y="4293096"/>
            <a:ext cx="4752527" cy="720080"/>
          </a:xfrm>
          <a:prstGeom prst="rect">
            <a:avLst/>
          </a:prstGeom>
          <a:solidFill>
            <a:srgbClr val="00B050">
              <a:alpha val="2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38008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Präparate</a:t>
            </a:r>
            <a:r>
              <a:rPr lang="en-US" altLang="de-DE" dirty="0"/>
              <a:t> in der </a:t>
            </a:r>
            <a:r>
              <a:rPr lang="en-US" altLang="de-DE" dirty="0" err="1"/>
              <a:t>Schule</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elle 1"/>
          <p:cNvGraphicFramePr>
            <a:graphicFrameLocks noGrp="1"/>
          </p:cNvGraphicFramePr>
          <p:nvPr>
            <p:extLst>
              <p:ext uri="{D42A27DB-BD31-4B8C-83A1-F6EECF244321}">
                <p14:modId xmlns:p14="http://schemas.microsoft.com/office/powerpoint/2010/main" val="1518841923"/>
              </p:ext>
            </p:extLst>
          </p:nvPr>
        </p:nvGraphicFramePr>
        <p:xfrm>
          <a:off x="539550" y="1484784"/>
          <a:ext cx="8339658" cy="2575560"/>
        </p:xfrm>
        <a:graphic>
          <a:graphicData uri="http://schemas.openxmlformats.org/drawingml/2006/table">
            <a:tbl>
              <a:tblPr firstRow="1" bandRow="1">
                <a:tableStyleId>{5C22544A-7EE6-4342-B048-85BDC9FD1C3A}</a:tableStyleId>
              </a:tblPr>
              <a:tblGrid>
                <a:gridCol w="36004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5459336">
                  <a:extLst>
                    <a:ext uri="{9D8B030D-6E8A-4147-A177-3AD203B41FA5}">
                      <a16:colId xmlns:a16="http://schemas.microsoft.com/office/drawing/2014/main" val="20002"/>
                    </a:ext>
                  </a:extLst>
                </a:gridCol>
              </a:tblGrid>
              <a:tr h="211048">
                <a:tc>
                  <a:txBody>
                    <a:bodyPr/>
                    <a:lstStyle/>
                    <a:p>
                      <a:pPr algn="ctr"/>
                      <a:r>
                        <a:rPr lang="de-DE" b="0" dirty="0">
                          <a:solidFill>
                            <a:schemeClr val="tx1"/>
                          </a:solidFill>
                        </a:rPr>
                        <a:t>1</a:t>
                      </a:r>
                    </a:p>
                  </a:txBody>
                  <a:tcPr>
                    <a:solidFill>
                      <a:schemeClr val="bg1">
                        <a:lumMod val="75000"/>
                      </a:schemeClr>
                    </a:solidFill>
                  </a:tcPr>
                </a:tc>
                <a:tc>
                  <a:txBody>
                    <a:bodyPr/>
                    <a:lstStyle/>
                    <a:p>
                      <a:pPr algn="ctr"/>
                      <a:endParaRPr lang="de-DE" sz="500" b="1" dirty="0">
                        <a:solidFill>
                          <a:schemeClr val="tx1"/>
                        </a:solidFill>
                      </a:endParaRPr>
                    </a:p>
                    <a:p>
                      <a:pPr algn="ctr"/>
                      <a:r>
                        <a:rPr lang="de-DE" b="1" dirty="0">
                          <a:solidFill>
                            <a:schemeClr val="tx1"/>
                          </a:solidFill>
                        </a:rPr>
                        <a:t>Kein Überwachungsraum</a:t>
                      </a:r>
                    </a:p>
                  </a:txBody>
                  <a:tcPr>
                    <a:solidFill>
                      <a:schemeClr val="bg1">
                        <a:lumMod val="75000"/>
                      </a:schemeClr>
                    </a:solidFill>
                  </a:tcPr>
                </a:tc>
                <a:tc>
                  <a:txBody>
                    <a:bodyPr/>
                    <a:lstStyle/>
                    <a:p>
                      <a:pPr algn="ctr"/>
                      <a:endParaRPr lang="de-DE" sz="500" b="1" dirty="0">
                        <a:solidFill>
                          <a:schemeClr val="tx1"/>
                        </a:solidFill>
                      </a:endParaRPr>
                    </a:p>
                    <a:p>
                      <a:pPr algn="ctr"/>
                      <a:r>
                        <a:rPr lang="de-DE" b="1" dirty="0">
                          <a:solidFill>
                            <a:schemeClr val="tx1"/>
                          </a:solidFill>
                        </a:rPr>
                        <a:t>Effektive Dosisleistung</a:t>
                      </a:r>
                    </a:p>
                    <a:p>
                      <a:pPr algn="ctr"/>
                      <a:r>
                        <a:rPr lang="de-DE" b="1" dirty="0">
                          <a:solidFill>
                            <a:schemeClr val="tx1"/>
                          </a:solidFill>
                        </a:rPr>
                        <a:t>E &lt; 1 </a:t>
                      </a:r>
                      <a:r>
                        <a:rPr lang="de-DE" b="1" dirty="0" err="1">
                          <a:solidFill>
                            <a:schemeClr val="tx1"/>
                          </a:solidFill>
                        </a:rPr>
                        <a:t>mSv</a:t>
                      </a:r>
                      <a:r>
                        <a:rPr lang="de-DE" b="1" dirty="0">
                          <a:solidFill>
                            <a:schemeClr val="tx1"/>
                          </a:solidFill>
                        </a:rPr>
                        <a:t> / 2000 h = 0,5 </a:t>
                      </a:r>
                      <a:r>
                        <a:rPr lang="el-GR" b="1" dirty="0">
                          <a:solidFill>
                            <a:schemeClr val="tx1"/>
                          </a:solidFill>
                          <a:latin typeface="Calibri"/>
                        </a:rPr>
                        <a:t>μ</a:t>
                      </a:r>
                      <a:r>
                        <a:rPr lang="de-DE" b="1" dirty="0" err="1">
                          <a:solidFill>
                            <a:schemeClr val="tx1"/>
                          </a:solidFill>
                          <a:latin typeface="Calibri"/>
                        </a:rPr>
                        <a:t>Sv</a:t>
                      </a:r>
                      <a:r>
                        <a:rPr lang="de-DE" b="1" dirty="0">
                          <a:solidFill>
                            <a:schemeClr val="tx1"/>
                          </a:solidFill>
                          <a:latin typeface="Calibri"/>
                        </a:rPr>
                        <a:t>/h</a:t>
                      </a:r>
                    </a:p>
                    <a:p>
                      <a:pPr algn="ctr"/>
                      <a:endParaRPr lang="de-DE" sz="500" b="1" dirty="0">
                        <a:solidFill>
                          <a:schemeClr val="tx1"/>
                        </a:solidFill>
                      </a:endParaRPr>
                    </a:p>
                  </a:txBody>
                  <a:tcPr>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de-DE" b="0" dirty="0">
                          <a:solidFill>
                            <a:schemeClr val="tx1"/>
                          </a:solidFill>
                        </a:rPr>
                        <a:t>2</a:t>
                      </a:r>
                    </a:p>
                  </a:txBody>
                  <a:tcPr>
                    <a:solidFill>
                      <a:schemeClr val="bg1">
                        <a:lumMod val="75000"/>
                      </a:schemeClr>
                    </a:solidFill>
                  </a:tcPr>
                </a:tc>
                <a:tc>
                  <a:txBody>
                    <a:bodyPr/>
                    <a:lstStyle/>
                    <a:p>
                      <a:pPr algn="ctr"/>
                      <a:endParaRPr lang="de-DE" sz="500" b="1" dirty="0">
                        <a:solidFill>
                          <a:schemeClr val="tx1"/>
                        </a:solidFill>
                      </a:endParaRPr>
                    </a:p>
                    <a:p>
                      <a:pPr algn="ctr"/>
                      <a:r>
                        <a:rPr lang="de-DE" b="1" dirty="0">
                          <a:solidFill>
                            <a:schemeClr val="tx1"/>
                          </a:solidFill>
                        </a:rPr>
                        <a:t>Gesamtaktivität</a:t>
                      </a:r>
                    </a:p>
                    <a:p>
                      <a:pPr algn="ctr"/>
                      <a:r>
                        <a:rPr lang="de-DE" b="0" dirty="0">
                          <a:solidFill>
                            <a:schemeClr val="tx1"/>
                          </a:solidFill>
                        </a:rPr>
                        <a:t>(Lagerung)</a:t>
                      </a:r>
                    </a:p>
                  </a:txBody>
                  <a:tcPr>
                    <a:solidFill>
                      <a:schemeClr val="bg1">
                        <a:lumMod val="75000"/>
                      </a:schemeClr>
                    </a:solidFill>
                  </a:tcPr>
                </a:tc>
                <a:tc>
                  <a:txBody>
                    <a:bodyPr/>
                    <a:lstStyle/>
                    <a:p>
                      <a:pPr algn="ctr"/>
                      <a:endParaRPr lang="de-DE" sz="500" b="1" dirty="0">
                        <a:solidFill>
                          <a:schemeClr val="tx1"/>
                        </a:solidFill>
                      </a:endParaRPr>
                    </a:p>
                    <a:p>
                      <a:pPr algn="ctr"/>
                      <a:r>
                        <a:rPr lang="de-DE" b="1" dirty="0">
                          <a:solidFill>
                            <a:schemeClr val="tx1"/>
                          </a:solidFill>
                        </a:rPr>
                        <a:t>A</a:t>
                      </a:r>
                      <a:r>
                        <a:rPr lang="de-DE" b="1" baseline="-25000" dirty="0">
                          <a:solidFill>
                            <a:schemeClr val="tx1"/>
                          </a:solidFill>
                        </a:rPr>
                        <a:t>ges</a:t>
                      </a:r>
                      <a:r>
                        <a:rPr lang="de-DE" b="1" baseline="0" dirty="0">
                          <a:solidFill>
                            <a:schemeClr val="tx1"/>
                          </a:solidFill>
                        </a:rPr>
                        <a:t> &lt; 1000 F </a:t>
                      </a:r>
                      <a:r>
                        <a:rPr lang="de-DE" b="0" baseline="0" dirty="0">
                          <a:solidFill>
                            <a:schemeClr val="tx1"/>
                          </a:solidFill>
                        </a:rPr>
                        <a:t>(</a:t>
                      </a:r>
                      <a:r>
                        <a:rPr lang="de-DE" b="0" baseline="0" dirty="0" err="1">
                          <a:solidFill>
                            <a:schemeClr val="tx1"/>
                          </a:solidFill>
                        </a:rPr>
                        <a:t>a</a:t>
                      </a:r>
                      <a:r>
                        <a:rPr lang="de-DE" b="0" baseline="-25000" dirty="0" err="1">
                          <a:solidFill>
                            <a:schemeClr val="tx1"/>
                          </a:solidFill>
                        </a:rPr>
                        <a:t>ges</a:t>
                      </a:r>
                      <a:r>
                        <a:rPr lang="de-DE" b="0" baseline="0" dirty="0">
                          <a:solidFill>
                            <a:schemeClr val="tx1"/>
                          </a:solidFill>
                        </a:rPr>
                        <a:t> &lt; 1000)</a:t>
                      </a:r>
                    </a:p>
                    <a:p>
                      <a:pPr algn="ctr"/>
                      <a:r>
                        <a:rPr lang="de-DE" b="1" baseline="0" dirty="0">
                          <a:solidFill>
                            <a:schemeClr val="tx1"/>
                          </a:solidFill>
                        </a:rPr>
                        <a:t>(falls einzeln genehmigungsfrei)</a:t>
                      </a:r>
                    </a:p>
                    <a:p>
                      <a:pPr algn="ctr"/>
                      <a:r>
                        <a:rPr lang="de-DE" sz="500" b="1" baseline="0" dirty="0">
                          <a:solidFill>
                            <a:schemeClr val="tx1"/>
                          </a:solidFill>
                        </a:rPr>
                        <a:t>,</a:t>
                      </a:r>
                      <a:endParaRPr lang="de-DE" sz="500" b="1" dirty="0">
                        <a:solidFill>
                          <a:schemeClr val="tx1"/>
                        </a:solidFill>
                      </a:endParaRP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pPr algn="ctr"/>
                      <a:r>
                        <a:rPr lang="de-DE" b="0" dirty="0">
                          <a:solidFill>
                            <a:schemeClr val="tx1"/>
                          </a:solidFill>
                        </a:rPr>
                        <a:t>3</a:t>
                      </a:r>
                    </a:p>
                  </a:txBody>
                  <a:tcPr>
                    <a:solidFill>
                      <a:schemeClr val="bg1">
                        <a:lumMod val="75000"/>
                      </a:schemeClr>
                    </a:solidFill>
                  </a:tcPr>
                </a:tc>
                <a:tc>
                  <a:txBody>
                    <a:bodyPr/>
                    <a:lstStyle/>
                    <a:p>
                      <a:pPr algn="ctr"/>
                      <a:endParaRPr lang="de-DE" sz="500" b="1" dirty="0">
                        <a:solidFill>
                          <a:schemeClr val="tx1"/>
                        </a:solidFill>
                      </a:endParaRPr>
                    </a:p>
                    <a:p>
                      <a:pPr algn="ctr"/>
                      <a:r>
                        <a:rPr lang="de-DE" b="1" dirty="0">
                          <a:solidFill>
                            <a:schemeClr val="tx1"/>
                          </a:solidFill>
                        </a:rPr>
                        <a:t>Summenformel</a:t>
                      </a:r>
                    </a:p>
                    <a:p>
                      <a:pPr algn="ctr"/>
                      <a:r>
                        <a:rPr lang="de-DE" b="0" dirty="0">
                          <a:solidFill>
                            <a:schemeClr val="tx1"/>
                          </a:solidFill>
                        </a:rPr>
                        <a:t>(Umgang)</a:t>
                      </a:r>
                    </a:p>
                  </a:txBody>
                  <a:tcPr>
                    <a:solidFill>
                      <a:schemeClr val="bg1">
                        <a:lumMod val="75000"/>
                      </a:schemeClr>
                    </a:solidFill>
                  </a:tcPr>
                </a:tc>
                <a:tc>
                  <a:txBody>
                    <a:bodyPr/>
                    <a:lstStyle/>
                    <a:p>
                      <a:pPr algn="ctr"/>
                      <a:endParaRPr lang="de-DE" sz="500" b="1" dirty="0">
                        <a:solidFill>
                          <a:schemeClr val="tx1"/>
                        </a:solidFill>
                      </a:endParaRPr>
                    </a:p>
                    <a:p>
                      <a:pPr algn="ctr"/>
                      <a:endParaRPr lang="de-DE" b="1" dirty="0">
                        <a:solidFill>
                          <a:schemeClr val="tx1"/>
                        </a:solidFill>
                      </a:endParaRPr>
                    </a:p>
                    <a:p>
                      <a:pPr algn="ctr"/>
                      <a:endParaRPr lang="de-DE" b="1" dirty="0">
                        <a:solidFill>
                          <a:schemeClr val="tx1"/>
                        </a:solidFill>
                      </a:endParaRPr>
                    </a:p>
                    <a:p>
                      <a:pPr algn="ctr"/>
                      <a:endParaRPr lang="de-DE" b="1" dirty="0">
                        <a:solidFill>
                          <a:schemeClr val="tx1"/>
                        </a:solidFill>
                      </a:endParaRPr>
                    </a:p>
                  </a:txBody>
                  <a:tcPr>
                    <a:solidFill>
                      <a:schemeClr val="bg1">
                        <a:lumMod val="75000"/>
                      </a:schemeClr>
                    </a:solidFill>
                  </a:tcPr>
                </a:tc>
                <a:extLst>
                  <a:ext uri="{0D108BD9-81ED-4DB2-BD59-A6C34878D82A}">
                    <a16:rowId xmlns:a16="http://schemas.microsoft.com/office/drawing/2014/main" val="10002"/>
                  </a:ext>
                </a:extLst>
              </a:tr>
            </a:tbl>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722658995"/>
              </p:ext>
            </p:extLst>
          </p:nvPr>
        </p:nvGraphicFramePr>
        <p:xfrm>
          <a:off x="4427984" y="3212976"/>
          <a:ext cx="3683000" cy="660400"/>
        </p:xfrm>
        <a:graphic>
          <a:graphicData uri="http://schemas.openxmlformats.org/presentationml/2006/ole">
            <mc:AlternateContent xmlns:mc="http://schemas.openxmlformats.org/markup-compatibility/2006">
              <mc:Choice xmlns:v="urn:schemas-microsoft-com:vml" Requires="v">
                <p:oleObj name="Equation" r:id="rId5" imgW="3682800" imgH="660240" progId="Equation.DSMT4">
                  <p:embed/>
                </p:oleObj>
              </mc:Choice>
              <mc:Fallback>
                <p:oleObj name="Equation" r:id="rId5" imgW="3682800" imgH="660240" progId="Equation.DSMT4">
                  <p:embed/>
                  <p:pic>
                    <p:nvPicPr>
                      <p:cNvPr id="0" name=""/>
                      <p:cNvPicPr/>
                      <p:nvPr/>
                    </p:nvPicPr>
                    <p:blipFill>
                      <a:blip r:embed="rId6"/>
                      <a:stretch>
                        <a:fillRect/>
                      </a:stretch>
                    </p:blipFill>
                    <p:spPr>
                      <a:xfrm>
                        <a:off x="4427984" y="3212976"/>
                        <a:ext cx="3683000" cy="660400"/>
                      </a:xfrm>
                      <a:prstGeom prst="rect">
                        <a:avLst/>
                      </a:prstGeom>
                    </p:spPr>
                  </p:pic>
                </p:oleObj>
              </mc:Fallback>
            </mc:AlternateContent>
          </a:graphicData>
        </a:graphic>
      </p:graphicFrame>
      <p:sp>
        <p:nvSpPr>
          <p:cNvPr id="4" name="Textfeld 3"/>
          <p:cNvSpPr txBox="1"/>
          <p:nvPr/>
        </p:nvSpPr>
        <p:spPr>
          <a:xfrm>
            <a:off x="539552" y="4108430"/>
            <a:ext cx="8195641" cy="461665"/>
          </a:xfrm>
          <a:prstGeom prst="rect">
            <a:avLst/>
          </a:prstGeom>
          <a:noFill/>
        </p:spPr>
        <p:txBody>
          <a:bodyPr wrap="square" rtlCol="0">
            <a:spAutoFit/>
          </a:bodyPr>
          <a:lstStyle/>
          <a:p>
            <a:r>
              <a:rPr lang="de-DE" sz="2400" b="1" dirty="0">
                <a:solidFill>
                  <a:srgbClr val="00B050"/>
                </a:solidFill>
              </a:rPr>
              <a:t>Kein Strahlenschutzbeauftragter erforderlich!</a:t>
            </a:r>
          </a:p>
        </p:txBody>
      </p:sp>
    </p:spTree>
    <p:extLst>
      <p:ext uri="{BB962C8B-B14F-4D97-AF65-F5344CB8AC3E}">
        <p14:creationId xmlns:p14="http://schemas.microsoft.com/office/powerpoint/2010/main" val="65221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600" b="1" dirty="0" err="1"/>
              <a:t>Anwendungsbeispiel</a:t>
            </a:r>
            <a:endParaRPr lang="en-US" altLang="de-DE" sz="2600" b="1" dirty="0"/>
          </a:p>
          <a:p>
            <a:pPr eaLnBrk="1" hangingPunct="1">
              <a:lnSpc>
                <a:spcPct val="120000"/>
              </a:lnSpc>
              <a:buFont typeface="Wingdings" pitchFamily="2" charset="2"/>
              <a:buNone/>
            </a:pPr>
            <a:r>
              <a:rPr lang="en-US" altLang="de-DE" sz="2400" b="1" dirty="0">
                <a:solidFill>
                  <a:srgbClr val="00B050"/>
                </a:solidFill>
              </a:rPr>
              <a:t>“</a:t>
            </a:r>
            <a:r>
              <a:rPr lang="en-US" altLang="de-DE" sz="2400" b="1" dirty="0" err="1">
                <a:solidFill>
                  <a:srgbClr val="00B050"/>
                </a:solidFill>
              </a:rPr>
              <a:t>Beginn</a:t>
            </a:r>
            <a:r>
              <a:rPr lang="en-US" altLang="de-DE" sz="2400" b="1" dirty="0">
                <a:solidFill>
                  <a:srgbClr val="00B050"/>
                </a:solidFill>
              </a:rPr>
              <a:t> des </a:t>
            </a:r>
            <a:r>
              <a:rPr lang="en-US" altLang="de-DE" sz="2400" b="1" dirty="0" err="1">
                <a:solidFill>
                  <a:srgbClr val="00B050"/>
                </a:solidFill>
              </a:rPr>
              <a:t>Umgangs</a:t>
            </a:r>
            <a:r>
              <a:rPr lang="en-US" altLang="de-DE" sz="2400" b="1" dirty="0">
                <a:solidFill>
                  <a:srgbClr val="00B050"/>
                </a:solidFill>
              </a:rPr>
              <a:t> </a:t>
            </a:r>
            <a:r>
              <a:rPr lang="en-US" altLang="de-DE" sz="2400" b="1" dirty="0" err="1">
                <a:solidFill>
                  <a:srgbClr val="00B050"/>
                </a:solidFill>
              </a:rPr>
              <a:t>zwischen</a:t>
            </a:r>
            <a:r>
              <a:rPr lang="en-US" altLang="de-DE" sz="2400" b="1" dirty="0">
                <a:solidFill>
                  <a:srgbClr val="00B050"/>
                </a:solidFill>
              </a:rPr>
              <a:t> 1.11.1989 &amp; 31.7.2001”</a:t>
            </a:r>
          </a:p>
          <a:p>
            <a:pPr eaLnBrk="1" hangingPunct="1">
              <a:lnSpc>
                <a:spcPct val="120000"/>
              </a:lnSpc>
              <a:buFont typeface="Wingdings" pitchFamily="2" charset="2"/>
              <a:buNone/>
            </a:pPr>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Präparate</a:t>
            </a:r>
            <a:r>
              <a:rPr lang="en-US" altLang="de-DE" dirty="0"/>
              <a:t> in der </a:t>
            </a:r>
            <a:r>
              <a:rPr lang="en-US" altLang="de-DE" dirty="0" err="1"/>
              <a:t>Schule</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 name="Tabelle 4"/>
          <p:cNvGraphicFramePr>
            <a:graphicFrameLocks noGrp="1"/>
          </p:cNvGraphicFramePr>
          <p:nvPr>
            <p:extLst>
              <p:ext uri="{D42A27DB-BD31-4B8C-83A1-F6EECF244321}">
                <p14:modId xmlns:p14="http://schemas.microsoft.com/office/powerpoint/2010/main" val="2270313978"/>
              </p:ext>
            </p:extLst>
          </p:nvPr>
        </p:nvGraphicFramePr>
        <p:xfrm>
          <a:off x="323528" y="2420888"/>
          <a:ext cx="8352928" cy="18542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370840">
                <a:tc>
                  <a:txBody>
                    <a:bodyPr/>
                    <a:lstStyle/>
                    <a:p>
                      <a:pPr algn="ctr"/>
                      <a:r>
                        <a:rPr lang="de-DE" b="0" dirty="0">
                          <a:solidFill>
                            <a:schemeClr val="tx1"/>
                          </a:solidFill>
                        </a:rPr>
                        <a:t>Präparat</a:t>
                      </a:r>
                    </a:p>
                  </a:txBody>
                  <a:tcPr>
                    <a:solidFill>
                      <a:schemeClr val="bg1">
                        <a:lumMod val="75000"/>
                      </a:schemeClr>
                    </a:solidFill>
                  </a:tcPr>
                </a:tc>
                <a:tc>
                  <a:txBody>
                    <a:bodyPr/>
                    <a:lstStyle/>
                    <a:p>
                      <a:pPr algn="ctr"/>
                      <a:r>
                        <a:rPr lang="de-DE" b="0" dirty="0">
                          <a:solidFill>
                            <a:schemeClr val="tx1"/>
                          </a:solidFill>
                        </a:rPr>
                        <a:t>Aktivität [</a:t>
                      </a:r>
                      <a:r>
                        <a:rPr lang="de-DE" b="0" dirty="0" err="1">
                          <a:solidFill>
                            <a:schemeClr val="tx1"/>
                          </a:solidFill>
                        </a:rPr>
                        <a:t>kBq</a:t>
                      </a:r>
                      <a:r>
                        <a:rPr lang="de-DE" b="0" dirty="0">
                          <a:solidFill>
                            <a:schemeClr val="tx1"/>
                          </a:solidFill>
                        </a:rPr>
                        <a:t>]</a:t>
                      </a:r>
                    </a:p>
                  </a:txBody>
                  <a:tcPr>
                    <a:solidFill>
                      <a:schemeClr val="bg1">
                        <a:lumMod val="75000"/>
                      </a:schemeClr>
                    </a:solidFill>
                  </a:tcPr>
                </a:tc>
                <a:tc>
                  <a:txBody>
                    <a:bodyPr/>
                    <a:lstStyle/>
                    <a:p>
                      <a:pPr algn="ctr"/>
                      <a:r>
                        <a:rPr lang="de-DE" b="0" dirty="0">
                          <a:solidFill>
                            <a:schemeClr val="tx1"/>
                          </a:solidFill>
                        </a:rPr>
                        <a:t>Freigrenze (1989) [</a:t>
                      </a:r>
                      <a:r>
                        <a:rPr lang="de-DE" b="0" dirty="0" err="1">
                          <a:solidFill>
                            <a:schemeClr val="tx1"/>
                          </a:solidFill>
                        </a:rPr>
                        <a:t>kBq</a:t>
                      </a:r>
                      <a:r>
                        <a:rPr lang="de-DE" b="0" dirty="0">
                          <a:solidFill>
                            <a:schemeClr val="tx1"/>
                          </a:solidFill>
                        </a:rPr>
                        <a:t>]</a:t>
                      </a:r>
                    </a:p>
                  </a:txBody>
                  <a:tcPr>
                    <a:solidFill>
                      <a:schemeClr val="bg1">
                        <a:lumMod val="75000"/>
                      </a:schemeClr>
                    </a:solidFill>
                  </a:tcPr>
                </a:tc>
                <a:tc>
                  <a:txBody>
                    <a:bodyPr/>
                    <a:lstStyle/>
                    <a:p>
                      <a:pPr algn="ctr"/>
                      <a:r>
                        <a:rPr lang="de-DE" b="0" dirty="0">
                          <a:solidFill>
                            <a:schemeClr val="tx1"/>
                          </a:solidFill>
                        </a:rPr>
                        <a:t>Quotient</a:t>
                      </a:r>
                    </a:p>
                  </a:txBody>
                  <a:tcPr>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de-DE" b="0" dirty="0">
                          <a:solidFill>
                            <a:schemeClr val="tx1"/>
                          </a:solidFill>
                        </a:rPr>
                        <a:t>Am-241</a:t>
                      </a:r>
                    </a:p>
                  </a:txBody>
                  <a:tcPr>
                    <a:solidFill>
                      <a:schemeClr val="bg1">
                        <a:lumMod val="75000"/>
                      </a:schemeClr>
                    </a:solidFill>
                  </a:tcPr>
                </a:tc>
                <a:tc>
                  <a:txBody>
                    <a:bodyPr/>
                    <a:lstStyle/>
                    <a:p>
                      <a:pPr algn="ctr"/>
                      <a:r>
                        <a:rPr lang="de-DE" b="0" dirty="0">
                          <a:solidFill>
                            <a:schemeClr val="tx1"/>
                          </a:solidFill>
                        </a:rPr>
                        <a:t>3,7</a:t>
                      </a:r>
                    </a:p>
                  </a:txBody>
                  <a:tcPr>
                    <a:solidFill>
                      <a:schemeClr val="bg1">
                        <a:lumMod val="75000"/>
                      </a:schemeClr>
                    </a:solidFill>
                  </a:tcPr>
                </a:tc>
                <a:tc>
                  <a:txBody>
                    <a:bodyPr/>
                    <a:lstStyle/>
                    <a:p>
                      <a:pPr algn="ctr"/>
                      <a:r>
                        <a:rPr lang="de-DE" b="0" dirty="0">
                          <a:solidFill>
                            <a:schemeClr val="tx1"/>
                          </a:solidFill>
                        </a:rPr>
                        <a:t>5</a:t>
                      </a:r>
                    </a:p>
                  </a:txBody>
                  <a:tcPr>
                    <a:solidFill>
                      <a:schemeClr val="bg1">
                        <a:lumMod val="75000"/>
                      </a:schemeClr>
                    </a:solidFill>
                  </a:tcPr>
                </a:tc>
                <a:tc>
                  <a:txBody>
                    <a:bodyPr/>
                    <a:lstStyle/>
                    <a:p>
                      <a:pPr algn="ctr"/>
                      <a:r>
                        <a:rPr lang="de-DE" b="0" dirty="0">
                          <a:solidFill>
                            <a:schemeClr val="tx1"/>
                          </a:solidFill>
                        </a:rPr>
                        <a:t>0,74</a:t>
                      </a: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pPr algn="ctr"/>
                      <a:r>
                        <a:rPr lang="de-DE" b="0" dirty="0">
                          <a:solidFill>
                            <a:schemeClr val="tx1"/>
                          </a:solidFill>
                        </a:rPr>
                        <a:t>Cs-137</a:t>
                      </a:r>
                    </a:p>
                  </a:txBody>
                  <a:tcPr>
                    <a:solidFill>
                      <a:schemeClr val="bg1">
                        <a:lumMod val="75000"/>
                      </a:schemeClr>
                    </a:solidFill>
                  </a:tcPr>
                </a:tc>
                <a:tc>
                  <a:txBody>
                    <a:bodyPr/>
                    <a:lstStyle/>
                    <a:p>
                      <a:pPr algn="ctr"/>
                      <a:r>
                        <a:rPr lang="de-DE" b="0" dirty="0">
                          <a:solidFill>
                            <a:schemeClr val="tx1"/>
                          </a:solidFill>
                        </a:rPr>
                        <a:t>74</a:t>
                      </a:r>
                    </a:p>
                  </a:txBody>
                  <a:tcPr>
                    <a:solidFill>
                      <a:schemeClr val="bg1">
                        <a:lumMod val="75000"/>
                      </a:schemeClr>
                    </a:solidFill>
                  </a:tcPr>
                </a:tc>
                <a:tc>
                  <a:txBody>
                    <a:bodyPr/>
                    <a:lstStyle/>
                    <a:p>
                      <a:pPr algn="ctr"/>
                      <a:r>
                        <a:rPr lang="de-DE" b="0" dirty="0">
                          <a:solidFill>
                            <a:schemeClr val="tx1"/>
                          </a:solidFill>
                        </a:rPr>
                        <a:t>500</a:t>
                      </a:r>
                    </a:p>
                  </a:txBody>
                  <a:tcPr>
                    <a:solidFill>
                      <a:schemeClr val="bg1">
                        <a:lumMod val="75000"/>
                      </a:schemeClr>
                    </a:solidFill>
                  </a:tcPr>
                </a:tc>
                <a:tc>
                  <a:txBody>
                    <a:bodyPr/>
                    <a:lstStyle/>
                    <a:p>
                      <a:pPr algn="ctr"/>
                      <a:r>
                        <a:rPr lang="de-DE" b="0" dirty="0">
                          <a:solidFill>
                            <a:schemeClr val="tx1"/>
                          </a:solidFill>
                        </a:rPr>
                        <a:t>0,15</a:t>
                      </a:r>
                    </a:p>
                  </a:txBody>
                  <a:tcPr>
                    <a:solidFill>
                      <a:schemeClr val="bg1">
                        <a:lumMod val="75000"/>
                      </a:schemeClr>
                    </a:solidFill>
                  </a:tcPr>
                </a:tc>
                <a:extLst>
                  <a:ext uri="{0D108BD9-81ED-4DB2-BD59-A6C34878D82A}">
                    <a16:rowId xmlns:a16="http://schemas.microsoft.com/office/drawing/2014/main" val="10002"/>
                  </a:ext>
                </a:extLst>
              </a:tr>
              <a:tr h="370840">
                <a:tc>
                  <a:txBody>
                    <a:bodyPr/>
                    <a:lstStyle/>
                    <a:p>
                      <a:pPr algn="ctr"/>
                      <a:endParaRPr lang="de-DE" b="0">
                        <a:solidFill>
                          <a:schemeClr val="tx1"/>
                        </a:solidFill>
                      </a:endParaRPr>
                    </a:p>
                  </a:txBody>
                  <a:tcPr>
                    <a:solidFill>
                      <a:schemeClr val="bg1">
                        <a:lumMod val="75000"/>
                      </a:schemeClr>
                    </a:solidFill>
                  </a:tcPr>
                </a:tc>
                <a:tc>
                  <a:txBody>
                    <a:bodyPr/>
                    <a:lstStyle/>
                    <a:p>
                      <a:pPr algn="ctr"/>
                      <a:endParaRPr lang="de-DE" b="0" dirty="0">
                        <a:solidFill>
                          <a:schemeClr val="tx1"/>
                        </a:solidFill>
                      </a:endParaRPr>
                    </a:p>
                  </a:txBody>
                  <a:tcPr>
                    <a:solidFill>
                      <a:schemeClr val="bg1">
                        <a:lumMod val="75000"/>
                      </a:schemeClr>
                    </a:solidFill>
                  </a:tcPr>
                </a:tc>
                <a:tc>
                  <a:txBody>
                    <a:bodyPr/>
                    <a:lstStyle/>
                    <a:p>
                      <a:pPr algn="ctr"/>
                      <a:r>
                        <a:rPr lang="de-DE" b="0" dirty="0">
                          <a:solidFill>
                            <a:schemeClr val="tx1"/>
                          </a:solidFill>
                        </a:rPr>
                        <a:t>∑</a:t>
                      </a:r>
                    </a:p>
                  </a:txBody>
                  <a:tcPr>
                    <a:solidFill>
                      <a:schemeClr val="bg1">
                        <a:lumMod val="75000"/>
                      </a:schemeClr>
                    </a:solidFill>
                  </a:tcPr>
                </a:tc>
                <a:tc>
                  <a:txBody>
                    <a:bodyPr/>
                    <a:lstStyle/>
                    <a:p>
                      <a:pPr algn="ctr"/>
                      <a:r>
                        <a:rPr lang="de-DE" b="1" dirty="0">
                          <a:solidFill>
                            <a:srgbClr val="00B050"/>
                          </a:solidFill>
                        </a:rPr>
                        <a:t>0,89</a:t>
                      </a:r>
                    </a:p>
                  </a:txBody>
                  <a:tcPr>
                    <a:solidFill>
                      <a:schemeClr val="bg1">
                        <a:lumMod val="75000"/>
                      </a:schemeClr>
                    </a:solidFill>
                  </a:tcPr>
                </a:tc>
                <a:extLst>
                  <a:ext uri="{0D108BD9-81ED-4DB2-BD59-A6C34878D82A}">
                    <a16:rowId xmlns:a16="http://schemas.microsoft.com/office/drawing/2014/main" val="10003"/>
                  </a:ext>
                </a:extLst>
              </a:tr>
              <a:tr h="370840">
                <a:tc>
                  <a:txBody>
                    <a:bodyPr/>
                    <a:lstStyle/>
                    <a:p>
                      <a:pPr algn="ctr"/>
                      <a:endParaRPr lang="de-DE" b="0">
                        <a:solidFill>
                          <a:schemeClr val="tx1"/>
                        </a:solidFill>
                      </a:endParaRPr>
                    </a:p>
                  </a:txBody>
                  <a:tcPr>
                    <a:solidFill>
                      <a:schemeClr val="bg1">
                        <a:lumMod val="75000"/>
                      </a:schemeClr>
                    </a:solidFill>
                  </a:tcPr>
                </a:tc>
                <a:tc>
                  <a:txBody>
                    <a:bodyPr/>
                    <a:lstStyle/>
                    <a:p>
                      <a:pPr algn="ctr"/>
                      <a:endParaRPr lang="de-DE" b="0" dirty="0">
                        <a:solidFill>
                          <a:schemeClr val="tx1"/>
                        </a:solidFill>
                      </a:endParaRPr>
                    </a:p>
                  </a:txBody>
                  <a:tcPr>
                    <a:solidFill>
                      <a:schemeClr val="bg1">
                        <a:lumMod val="75000"/>
                      </a:schemeClr>
                    </a:solidFill>
                  </a:tcPr>
                </a:tc>
                <a:tc>
                  <a:txBody>
                    <a:bodyPr/>
                    <a:lstStyle/>
                    <a:p>
                      <a:pPr algn="ctr"/>
                      <a:r>
                        <a:rPr lang="de-DE" b="0" dirty="0">
                          <a:solidFill>
                            <a:schemeClr val="tx1"/>
                          </a:solidFill>
                        </a:rPr>
                        <a:t>Rest</a:t>
                      </a:r>
                    </a:p>
                  </a:txBody>
                  <a:tcPr>
                    <a:solidFill>
                      <a:schemeClr val="bg1">
                        <a:lumMod val="75000"/>
                      </a:schemeClr>
                    </a:solidFill>
                  </a:tcPr>
                </a:tc>
                <a:tc>
                  <a:txBody>
                    <a:bodyPr/>
                    <a:lstStyle/>
                    <a:p>
                      <a:pPr algn="ctr"/>
                      <a:r>
                        <a:rPr lang="de-DE" b="1" dirty="0">
                          <a:solidFill>
                            <a:schemeClr val="tx1"/>
                          </a:solidFill>
                        </a:rPr>
                        <a:t>0,11</a:t>
                      </a:r>
                    </a:p>
                  </a:txBody>
                  <a:tcP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598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600" b="1" dirty="0" err="1"/>
              <a:t>Anwendungsbeispiel</a:t>
            </a:r>
            <a:endParaRPr lang="en-US" altLang="de-DE" sz="2600" b="1" dirty="0"/>
          </a:p>
          <a:p>
            <a:pPr eaLnBrk="1" hangingPunct="1">
              <a:lnSpc>
                <a:spcPct val="120000"/>
              </a:lnSpc>
              <a:buFont typeface="Wingdings" pitchFamily="2" charset="2"/>
              <a:buNone/>
            </a:pPr>
            <a:r>
              <a:rPr lang="en-US" altLang="de-DE" sz="2400" b="1" dirty="0">
                <a:solidFill>
                  <a:srgbClr val="FF0000"/>
                </a:solidFill>
              </a:rPr>
              <a:t>“</a:t>
            </a:r>
            <a:r>
              <a:rPr lang="en-US" altLang="de-DE" sz="2400" b="1" dirty="0" err="1">
                <a:solidFill>
                  <a:srgbClr val="FF0000"/>
                </a:solidFill>
              </a:rPr>
              <a:t>Beginn</a:t>
            </a:r>
            <a:r>
              <a:rPr lang="en-US" altLang="de-DE" sz="2400" b="1" dirty="0">
                <a:solidFill>
                  <a:srgbClr val="FF0000"/>
                </a:solidFill>
              </a:rPr>
              <a:t> des </a:t>
            </a:r>
            <a:r>
              <a:rPr lang="en-US" altLang="de-DE" sz="2400" b="1" dirty="0" err="1">
                <a:solidFill>
                  <a:srgbClr val="FF0000"/>
                </a:solidFill>
              </a:rPr>
              <a:t>Umgangs</a:t>
            </a:r>
            <a:r>
              <a:rPr lang="en-US" altLang="de-DE" sz="2400" b="1" dirty="0">
                <a:solidFill>
                  <a:srgbClr val="FF0000"/>
                </a:solidFill>
              </a:rPr>
              <a:t> </a:t>
            </a:r>
            <a:r>
              <a:rPr lang="en-US" altLang="de-DE" sz="2400" b="1" dirty="0" err="1">
                <a:solidFill>
                  <a:srgbClr val="FF0000"/>
                </a:solidFill>
              </a:rPr>
              <a:t>nach</a:t>
            </a:r>
            <a:r>
              <a:rPr lang="en-US" altLang="de-DE" sz="2400" b="1" dirty="0">
                <a:solidFill>
                  <a:srgbClr val="FF0000"/>
                </a:solidFill>
              </a:rPr>
              <a:t> 31.7.2001 </a:t>
            </a:r>
            <a:r>
              <a:rPr lang="en-US" altLang="de-DE" sz="2400" b="1" dirty="0" err="1">
                <a:solidFill>
                  <a:srgbClr val="FF0000"/>
                </a:solidFill>
              </a:rPr>
              <a:t>bzw</a:t>
            </a:r>
            <a:r>
              <a:rPr lang="en-US" altLang="de-DE" sz="2400" b="1" dirty="0">
                <a:solidFill>
                  <a:srgbClr val="FF0000"/>
                </a:solidFill>
              </a:rPr>
              <a:t>. ab 2019”</a:t>
            </a:r>
          </a:p>
          <a:p>
            <a:pPr eaLnBrk="1" hangingPunct="1">
              <a:lnSpc>
                <a:spcPct val="120000"/>
              </a:lnSpc>
              <a:buFont typeface="Wingdings" pitchFamily="2" charset="2"/>
              <a:buNone/>
            </a:pPr>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Präparate</a:t>
            </a:r>
            <a:r>
              <a:rPr lang="en-US" altLang="de-DE" dirty="0"/>
              <a:t> in der </a:t>
            </a:r>
            <a:r>
              <a:rPr lang="en-US" altLang="de-DE" dirty="0" err="1"/>
              <a:t>Schule</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 name="Tabelle 4"/>
          <p:cNvGraphicFramePr>
            <a:graphicFrameLocks noGrp="1"/>
          </p:cNvGraphicFramePr>
          <p:nvPr>
            <p:extLst>
              <p:ext uri="{D42A27DB-BD31-4B8C-83A1-F6EECF244321}">
                <p14:modId xmlns:p14="http://schemas.microsoft.com/office/powerpoint/2010/main" val="4179272619"/>
              </p:ext>
            </p:extLst>
          </p:nvPr>
        </p:nvGraphicFramePr>
        <p:xfrm>
          <a:off x="323528" y="2420888"/>
          <a:ext cx="8352928" cy="18542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370840">
                <a:tc>
                  <a:txBody>
                    <a:bodyPr/>
                    <a:lstStyle/>
                    <a:p>
                      <a:pPr algn="ctr"/>
                      <a:r>
                        <a:rPr lang="de-DE" b="0" dirty="0">
                          <a:solidFill>
                            <a:schemeClr val="tx1"/>
                          </a:solidFill>
                        </a:rPr>
                        <a:t>Präparat</a:t>
                      </a:r>
                    </a:p>
                  </a:txBody>
                  <a:tcPr>
                    <a:solidFill>
                      <a:schemeClr val="bg1">
                        <a:lumMod val="75000"/>
                      </a:schemeClr>
                    </a:solidFill>
                  </a:tcPr>
                </a:tc>
                <a:tc>
                  <a:txBody>
                    <a:bodyPr/>
                    <a:lstStyle/>
                    <a:p>
                      <a:pPr algn="ctr"/>
                      <a:r>
                        <a:rPr lang="de-DE" b="0" dirty="0">
                          <a:solidFill>
                            <a:schemeClr val="tx1"/>
                          </a:solidFill>
                        </a:rPr>
                        <a:t>Aktivität [</a:t>
                      </a:r>
                      <a:r>
                        <a:rPr lang="de-DE" b="0" dirty="0" err="1">
                          <a:solidFill>
                            <a:schemeClr val="tx1"/>
                          </a:solidFill>
                        </a:rPr>
                        <a:t>kBq</a:t>
                      </a:r>
                      <a:r>
                        <a:rPr lang="de-DE" b="0" dirty="0">
                          <a:solidFill>
                            <a:schemeClr val="tx1"/>
                          </a:solidFill>
                        </a:rPr>
                        <a:t>]</a:t>
                      </a:r>
                    </a:p>
                  </a:txBody>
                  <a:tcPr>
                    <a:solidFill>
                      <a:schemeClr val="bg1">
                        <a:lumMod val="75000"/>
                      </a:schemeClr>
                    </a:solidFill>
                  </a:tcPr>
                </a:tc>
                <a:tc>
                  <a:txBody>
                    <a:bodyPr/>
                    <a:lstStyle/>
                    <a:p>
                      <a:pPr algn="ctr"/>
                      <a:r>
                        <a:rPr lang="de-DE" b="0" dirty="0">
                          <a:solidFill>
                            <a:schemeClr val="tx1"/>
                          </a:solidFill>
                        </a:rPr>
                        <a:t>Freigrenze (2001 &amp; 2018) [</a:t>
                      </a:r>
                      <a:r>
                        <a:rPr lang="de-DE" b="0" dirty="0" err="1">
                          <a:solidFill>
                            <a:schemeClr val="tx1"/>
                          </a:solidFill>
                        </a:rPr>
                        <a:t>kBq</a:t>
                      </a:r>
                      <a:r>
                        <a:rPr lang="de-DE" b="0" dirty="0">
                          <a:solidFill>
                            <a:schemeClr val="tx1"/>
                          </a:solidFill>
                        </a:rPr>
                        <a:t>]</a:t>
                      </a:r>
                    </a:p>
                  </a:txBody>
                  <a:tcPr>
                    <a:solidFill>
                      <a:schemeClr val="bg1">
                        <a:lumMod val="75000"/>
                      </a:schemeClr>
                    </a:solidFill>
                  </a:tcPr>
                </a:tc>
                <a:tc>
                  <a:txBody>
                    <a:bodyPr/>
                    <a:lstStyle/>
                    <a:p>
                      <a:pPr algn="ctr"/>
                      <a:r>
                        <a:rPr lang="de-DE" b="0" dirty="0">
                          <a:solidFill>
                            <a:schemeClr val="tx1"/>
                          </a:solidFill>
                        </a:rPr>
                        <a:t>Quotient</a:t>
                      </a:r>
                    </a:p>
                  </a:txBody>
                  <a:tcPr>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de-DE" b="0" dirty="0">
                          <a:solidFill>
                            <a:schemeClr val="tx1"/>
                          </a:solidFill>
                        </a:rPr>
                        <a:t>Am-241</a:t>
                      </a:r>
                    </a:p>
                  </a:txBody>
                  <a:tcPr>
                    <a:solidFill>
                      <a:schemeClr val="bg1">
                        <a:lumMod val="75000"/>
                      </a:schemeClr>
                    </a:solidFill>
                  </a:tcPr>
                </a:tc>
                <a:tc>
                  <a:txBody>
                    <a:bodyPr/>
                    <a:lstStyle/>
                    <a:p>
                      <a:pPr algn="ctr"/>
                      <a:r>
                        <a:rPr lang="de-DE" b="0" dirty="0">
                          <a:solidFill>
                            <a:schemeClr val="tx1"/>
                          </a:solidFill>
                        </a:rPr>
                        <a:t>3,7</a:t>
                      </a:r>
                    </a:p>
                  </a:txBody>
                  <a:tcPr>
                    <a:solidFill>
                      <a:schemeClr val="bg1">
                        <a:lumMod val="75000"/>
                      </a:schemeClr>
                    </a:solidFill>
                  </a:tcPr>
                </a:tc>
                <a:tc>
                  <a:txBody>
                    <a:bodyPr/>
                    <a:lstStyle/>
                    <a:p>
                      <a:pPr algn="ctr"/>
                      <a:r>
                        <a:rPr lang="de-DE" b="0" dirty="0">
                          <a:solidFill>
                            <a:schemeClr val="tx1"/>
                          </a:solidFill>
                        </a:rPr>
                        <a:t>10</a:t>
                      </a:r>
                    </a:p>
                  </a:txBody>
                  <a:tcPr>
                    <a:solidFill>
                      <a:schemeClr val="bg1">
                        <a:lumMod val="75000"/>
                      </a:schemeClr>
                    </a:solidFill>
                  </a:tcPr>
                </a:tc>
                <a:tc>
                  <a:txBody>
                    <a:bodyPr/>
                    <a:lstStyle/>
                    <a:p>
                      <a:pPr algn="ctr"/>
                      <a:r>
                        <a:rPr lang="de-DE" b="0" dirty="0">
                          <a:solidFill>
                            <a:schemeClr val="tx1"/>
                          </a:solidFill>
                        </a:rPr>
                        <a:t>0,37</a:t>
                      </a: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pPr algn="ctr"/>
                      <a:r>
                        <a:rPr lang="de-DE" b="0" dirty="0">
                          <a:solidFill>
                            <a:schemeClr val="tx1"/>
                          </a:solidFill>
                        </a:rPr>
                        <a:t>Cs-137</a:t>
                      </a:r>
                    </a:p>
                  </a:txBody>
                  <a:tcPr>
                    <a:solidFill>
                      <a:schemeClr val="bg1">
                        <a:lumMod val="75000"/>
                      </a:schemeClr>
                    </a:solidFill>
                  </a:tcPr>
                </a:tc>
                <a:tc>
                  <a:txBody>
                    <a:bodyPr/>
                    <a:lstStyle/>
                    <a:p>
                      <a:pPr algn="ctr"/>
                      <a:r>
                        <a:rPr lang="de-DE" b="0" dirty="0">
                          <a:solidFill>
                            <a:schemeClr val="tx1"/>
                          </a:solidFill>
                        </a:rPr>
                        <a:t>74</a:t>
                      </a:r>
                    </a:p>
                  </a:txBody>
                  <a:tcPr>
                    <a:solidFill>
                      <a:schemeClr val="bg1">
                        <a:lumMod val="75000"/>
                      </a:schemeClr>
                    </a:solidFill>
                  </a:tcPr>
                </a:tc>
                <a:tc>
                  <a:txBody>
                    <a:bodyPr/>
                    <a:lstStyle/>
                    <a:p>
                      <a:pPr algn="ctr"/>
                      <a:r>
                        <a:rPr lang="de-DE" b="0" dirty="0">
                          <a:solidFill>
                            <a:schemeClr val="tx1"/>
                          </a:solidFill>
                        </a:rPr>
                        <a:t>10</a:t>
                      </a:r>
                    </a:p>
                  </a:txBody>
                  <a:tcPr>
                    <a:solidFill>
                      <a:schemeClr val="bg1">
                        <a:lumMod val="75000"/>
                      </a:schemeClr>
                    </a:solidFill>
                  </a:tcPr>
                </a:tc>
                <a:tc>
                  <a:txBody>
                    <a:bodyPr/>
                    <a:lstStyle/>
                    <a:p>
                      <a:pPr algn="ctr"/>
                      <a:r>
                        <a:rPr lang="de-DE" b="0" dirty="0">
                          <a:solidFill>
                            <a:schemeClr val="tx1"/>
                          </a:solidFill>
                        </a:rPr>
                        <a:t>7,4</a:t>
                      </a:r>
                    </a:p>
                  </a:txBody>
                  <a:tcPr>
                    <a:solidFill>
                      <a:schemeClr val="bg1">
                        <a:lumMod val="75000"/>
                      </a:schemeClr>
                    </a:solidFill>
                  </a:tcPr>
                </a:tc>
                <a:extLst>
                  <a:ext uri="{0D108BD9-81ED-4DB2-BD59-A6C34878D82A}">
                    <a16:rowId xmlns:a16="http://schemas.microsoft.com/office/drawing/2014/main" val="10002"/>
                  </a:ext>
                </a:extLst>
              </a:tr>
              <a:tr h="370840">
                <a:tc>
                  <a:txBody>
                    <a:bodyPr/>
                    <a:lstStyle/>
                    <a:p>
                      <a:pPr algn="ctr"/>
                      <a:endParaRPr lang="de-DE" b="0">
                        <a:solidFill>
                          <a:schemeClr val="tx1"/>
                        </a:solidFill>
                      </a:endParaRPr>
                    </a:p>
                  </a:txBody>
                  <a:tcPr>
                    <a:solidFill>
                      <a:schemeClr val="bg1">
                        <a:lumMod val="75000"/>
                      </a:schemeClr>
                    </a:solidFill>
                  </a:tcPr>
                </a:tc>
                <a:tc>
                  <a:txBody>
                    <a:bodyPr/>
                    <a:lstStyle/>
                    <a:p>
                      <a:pPr algn="ctr"/>
                      <a:endParaRPr lang="de-DE" b="0" dirty="0">
                        <a:solidFill>
                          <a:schemeClr val="tx1"/>
                        </a:solidFill>
                      </a:endParaRPr>
                    </a:p>
                  </a:txBody>
                  <a:tcPr>
                    <a:solidFill>
                      <a:schemeClr val="bg1">
                        <a:lumMod val="75000"/>
                      </a:schemeClr>
                    </a:solidFill>
                  </a:tcPr>
                </a:tc>
                <a:tc>
                  <a:txBody>
                    <a:bodyPr/>
                    <a:lstStyle/>
                    <a:p>
                      <a:pPr algn="ctr"/>
                      <a:r>
                        <a:rPr lang="de-DE" b="0" dirty="0">
                          <a:solidFill>
                            <a:schemeClr val="tx1"/>
                          </a:solidFill>
                        </a:rPr>
                        <a:t>∑</a:t>
                      </a:r>
                    </a:p>
                  </a:txBody>
                  <a:tcPr>
                    <a:solidFill>
                      <a:schemeClr val="bg1">
                        <a:lumMod val="75000"/>
                      </a:schemeClr>
                    </a:solidFill>
                  </a:tcPr>
                </a:tc>
                <a:tc>
                  <a:txBody>
                    <a:bodyPr/>
                    <a:lstStyle/>
                    <a:p>
                      <a:pPr algn="ctr"/>
                      <a:r>
                        <a:rPr lang="de-DE" b="1" dirty="0">
                          <a:solidFill>
                            <a:srgbClr val="FF0000"/>
                          </a:solidFill>
                        </a:rPr>
                        <a:t>7,77</a:t>
                      </a:r>
                    </a:p>
                  </a:txBody>
                  <a:tcPr>
                    <a:solidFill>
                      <a:schemeClr val="bg1">
                        <a:lumMod val="75000"/>
                      </a:schemeClr>
                    </a:solidFill>
                  </a:tcPr>
                </a:tc>
                <a:extLst>
                  <a:ext uri="{0D108BD9-81ED-4DB2-BD59-A6C34878D82A}">
                    <a16:rowId xmlns:a16="http://schemas.microsoft.com/office/drawing/2014/main" val="10003"/>
                  </a:ext>
                </a:extLst>
              </a:tr>
              <a:tr h="370840">
                <a:tc>
                  <a:txBody>
                    <a:bodyPr/>
                    <a:lstStyle/>
                    <a:p>
                      <a:pPr algn="ctr"/>
                      <a:endParaRPr lang="de-DE" b="0">
                        <a:solidFill>
                          <a:schemeClr val="tx1"/>
                        </a:solidFill>
                      </a:endParaRPr>
                    </a:p>
                  </a:txBody>
                  <a:tcPr>
                    <a:solidFill>
                      <a:schemeClr val="bg1">
                        <a:lumMod val="75000"/>
                      </a:schemeClr>
                    </a:solidFill>
                  </a:tcPr>
                </a:tc>
                <a:tc>
                  <a:txBody>
                    <a:bodyPr/>
                    <a:lstStyle/>
                    <a:p>
                      <a:pPr algn="ctr"/>
                      <a:endParaRPr lang="de-DE" b="0" dirty="0">
                        <a:solidFill>
                          <a:schemeClr val="tx1"/>
                        </a:solidFill>
                      </a:endParaRPr>
                    </a:p>
                  </a:txBody>
                  <a:tcPr>
                    <a:solidFill>
                      <a:schemeClr val="bg1">
                        <a:lumMod val="75000"/>
                      </a:schemeClr>
                    </a:solidFill>
                  </a:tcPr>
                </a:tc>
                <a:tc>
                  <a:txBody>
                    <a:bodyPr/>
                    <a:lstStyle/>
                    <a:p>
                      <a:pPr algn="ctr"/>
                      <a:r>
                        <a:rPr lang="de-DE" b="0" dirty="0">
                          <a:solidFill>
                            <a:schemeClr val="tx1"/>
                          </a:solidFill>
                        </a:rPr>
                        <a:t>Rest</a:t>
                      </a:r>
                    </a:p>
                  </a:txBody>
                  <a:tcPr>
                    <a:solidFill>
                      <a:schemeClr val="bg1">
                        <a:lumMod val="75000"/>
                      </a:schemeClr>
                    </a:solidFill>
                  </a:tcPr>
                </a:tc>
                <a:tc>
                  <a:txBody>
                    <a:bodyPr/>
                    <a:lstStyle/>
                    <a:p>
                      <a:pPr algn="ctr"/>
                      <a:r>
                        <a:rPr lang="de-DE" b="1" dirty="0">
                          <a:solidFill>
                            <a:schemeClr val="tx1"/>
                          </a:solidFill>
                        </a:rPr>
                        <a:t>KEINER</a:t>
                      </a:r>
                      <a:r>
                        <a:rPr lang="de-DE" b="1" baseline="0" dirty="0">
                          <a:solidFill>
                            <a:schemeClr val="tx1"/>
                          </a:solidFill>
                        </a:rPr>
                        <a:t> !</a:t>
                      </a:r>
                      <a:endParaRPr lang="de-DE" b="1" dirty="0">
                        <a:solidFill>
                          <a:schemeClr val="tx1"/>
                        </a:solidFill>
                      </a:endParaRPr>
                    </a:p>
                  </a:txBody>
                  <a:tcPr>
                    <a:solidFill>
                      <a:srgbClr val="FF0000">
                        <a:alpha val="5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8013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Präparate</a:t>
            </a:r>
            <a:r>
              <a:rPr lang="en-US" altLang="de-DE" dirty="0"/>
              <a:t> in der </a:t>
            </a:r>
            <a:r>
              <a:rPr lang="en-US" altLang="de-DE" dirty="0" err="1"/>
              <a:t>Schule</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elle 1"/>
          <p:cNvGraphicFramePr>
            <a:graphicFrameLocks noGrp="1"/>
          </p:cNvGraphicFramePr>
          <p:nvPr>
            <p:extLst>
              <p:ext uri="{D42A27DB-BD31-4B8C-83A1-F6EECF244321}">
                <p14:modId xmlns:p14="http://schemas.microsoft.com/office/powerpoint/2010/main" val="1386531239"/>
              </p:ext>
            </p:extLst>
          </p:nvPr>
        </p:nvGraphicFramePr>
        <p:xfrm>
          <a:off x="1524000" y="1340768"/>
          <a:ext cx="6096000" cy="44805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427072">
                <a:tc gridSpan="4">
                  <a:txBody>
                    <a:bodyPr/>
                    <a:lstStyle/>
                    <a:p>
                      <a:pPr algn="ctr"/>
                      <a:r>
                        <a:rPr lang="de-DE" sz="2400" b="1" dirty="0">
                          <a:solidFill>
                            <a:schemeClr val="tx1"/>
                          </a:solidFill>
                        </a:rPr>
                        <a:t>Freigrenzen [</a:t>
                      </a:r>
                      <a:r>
                        <a:rPr lang="de-DE" sz="2400" b="1" dirty="0" err="1">
                          <a:solidFill>
                            <a:schemeClr val="tx1"/>
                          </a:solidFill>
                        </a:rPr>
                        <a:t>kBq</a:t>
                      </a:r>
                      <a:r>
                        <a:rPr lang="de-DE" sz="2400" b="1" dirty="0">
                          <a:solidFill>
                            <a:schemeClr val="tx1"/>
                          </a:solidFill>
                        </a:rPr>
                        <a:t>]</a:t>
                      </a:r>
                    </a:p>
                  </a:txBody>
                  <a:tcPr>
                    <a:solidFill>
                      <a:schemeClr val="bg1">
                        <a:lumMod val="75000"/>
                      </a:schemeClr>
                    </a:solidFill>
                  </a:tcPr>
                </a:tc>
                <a:tc hMerge="1">
                  <a:txBody>
                    <a:bodyPr/>
                    <a:lstStyle/>
                    <a:p>
                      <a:endParaRPr lang="de-DE" b="0" dirty="0">
                        <a:solidFill>
                          <a:schemeClr val="tx1"/>
                        </a:solidFill>
                      </a:endParaRPr>
                    </a:p>
                  </a:txBody>
                  <a:tcPr>
                    <a:solidFill>
                      <a:schemeClr val="bg1">
                        <a:lumMod val="75000"/>
                      </a:schemeClr>
                    </a:solidFill>
                  </a:tcPr>
                </a:tc>
                <a:tc hMerge="1">
                  <a:txBody>
                    <a:bodyPr/>
                    <a:lstStyle/>
                    <a:p>
                      <a:endParaRPr lang="de-DE" b="0" dirty="0">
                        <a:solidFill>
                          <a:schemeClr val="tx1"/>
                        </a:solidFill>
                      </a:endParaRPr>
                    </a:p>
                  </a:txBody>
                  <a:tcPr>
                    <a:solidFill>
                      <a:schemeClr val="bg1">
                        <a:lumMod val="75000"/>
                      </a:schemeClr>
                    </a:solidFill>
                  </a:tcPr>
                </a:tc>
                <a:tc hMerge="1">
                  <a:txBody>
                    <a:bodyPr/>
                    <a:lstStyle/>
                    <a:p>
                      <a:pPr algn="ctr"/>
                      <a:endParaRPr lang="de-DE" sz="2400" b="1" dirty="0">
                        <a:solidFill>
                          <a:schemeClr val="tx1"/>
                        </a:solidFill>
                      </a:endParaRPr>
                    </a:p>
                  </a:txBody>
                  <a:tcPr>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de-DE" sz="2400" b="0" dirty="0">
                          <a:solidFill>
                            <a:schemeClr val="tx1"/>
                          </a:solidFill>
                        </a:rPr>
                        <a:t>Präparat</a:t>
                      </a:r>
                    </a:p>
                  </a:txBody>
                  <a:tcPr>
                    <a:solidFill>
                      <a:schemeClr val="bg1">
                        <a:lumMod val="75000"/>
                      </a:schemeClr>
                    </a:solidFill>
                  </a:tcPr>
                </a:tc>
                <a:tc>
                  <a:txBody>
                    <a:bodyPr/>
                    <a:lstStyle/>
                    <a:p>
                      <a:pPr algn="ctr"/>
                      <a:r>
                        <a:rPr lang="de-DE" sz="2400" b="0" dirty="0">
                          <a:solidFill>
                            <a:schemeClr val="tx1"/>
                          </a:solidFill>
                        </a:rPr>
                        <a:t>StrlSchV 1989</a:t>
                      </a:r>
                    </a:p>
                  </a:txBody>
                  <a:tcPr>
                    <a:solidFill>
                      <a:schemeClr val="bg1">
                        <a:lumMod val="75000"/>
                      </a:schemeClr>
                    </a:solidFill>
                  </a:tcPr>
                </a:tc>
                <a:tc>
                  <a:txBody>
                    <a:bodyPr/>
                    <a:lstStyle/>
                    <a:p>
                      <a:pPr algn="ctr"/>
                      <a:r>
                        <a:rPr lang="de-DE" sz="2400" b="0" dirty="0">
                          <a:solidFill>
                            <a:schemeClr val="tx1"/>
                          </a:solidFill>
                        </a:rPr>
                        <a:t>StrlSchV 2001</a:t>
                      </a:r>
                    </a:p>
                  </a:txBody>
                  <a:tcPr>
                    <a:solidFill>
                      <a:schemeClr val="bg1">
                        <a:lumMod val="75000"/>
                      </a:schemeClr>
                    </a:solidFill>
                  </a:tcPr>
                </a:tc>
                <a:tc>
                  <a:txBody>
                    <a:bodyPr/>
                    <a:lstStyle/>
                    <a:p>
                      <a:pPr algn="ctr"/>
                      <a:r>
                        <a:rPr lang="de-DE" sz="2400" b="0" dirty="0">
                          <a:solidFill>
                            <a:schemeClr val="tx1"/>
                          </a:solidFill>
                        </a:rPr>
                        <a:t>StrlSchV 2018</a:t>
                      </a: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pPr algn="ctr"/>
                      <a:r>
                        <a:rPr lang="de-DE" sz="2400" b="0" dirty="0">
                          <a:solidFill>
                            <a:schemeClr val="tx1"/>
                          </a:solidFill>
                        </a:rPr>
                        <a:t>Na-22</a:t>
                      </a:r>
                    </a:p>
                  </a:txBody>
                  <a:tcPr>
                    <a:solidFill>
                      <a:schemeClr val="bg1">
                        <a:lumMod val="75000"/>
                      </a:schemeClr>
                    </a:solidFill>
                  </a:tcPr>
                </a:tc>
                <a:tc>
                  <a:txBody>
                    <a:bodyPr/>
                    <a:lstStyle/>
                    <a:p>
                      <a:pPr algn="ctr"/>
                      <a:r>
                        <a:rPr lang="de-DE" sz="2400" b="0" dirty="0">
                          <a:solidFill>
                            <a:schemeClr val="tx1"/>
                          </a:solidFill>
                        </a:rPr>
                        <a:t>500</a:t>
                      </a:r>
                    </a:p>
                  </a:txBody>
                  <a:tcPr>
                    <a:solidFill>
                      <a:schemeClr val="bg1">
                        <a:lumMod val="75000"/>
                      </a:schemeClr>
                    </a:solidFill>
                  </a:tcPr>
                </a:tc>
                <a:tc>
                  <a:txBody>
                    <a:bodyPr/>
                    <a:lstStyle/>
                    <a:p>
                      <a:pPr algn="ctr"/>
                      <a:r>
                        <a:rPr lang="de-DE" sz="2400" b="0" dirty="0">
                          <a:solidFill>
                            <a:schemeClr val="tx1"/>
                          </a:solidFill>
                        </a:rPr>
                        <a:t>1000</a:t>
                      </a:r>
                    </a:p>
                  </a:txBody>
                  <a:tcPr>
                    <a:solidFill>
                      <a:schemeClr val="bg1">
                        <a:lumMod val="75000"/>
                      </a:schemeClr>
                    </a:solidFill>
                  </a:tcPr>
                </a:tc>
                <a:tc>
                  <a:txBody>
                    <a:bodyPr/>
                    <a:lstStyle/>
                    <a:p>
                      <a:pPr algn="ctr"/>
                      <a:r>
                        <a:rPr lang="de-DE" sz="2400" b="0" dirty="0">
                          <a:solidFill>
                            <a:schemeClr val="tx1"/>
                          </a:solidFill>
                        </a:rPr>
                        <a:t>1000</a:t>
                      </a:r>
                    </a:p>
                  </a:txBody>
                  <a:tcPr>
                    <a:solidFill>
                      <a:schemeClr val="bg1">
                        <a:lumMod val="75000"/>
                      </a:schemeClr>
                    </a:solidFill>
                  </a:tcPr>
                </a:tc>
                <a:extLst>
                  <a:ext uri="{0D108BD9-81ED-4DB2-BD59-A6C34878D82A}">
                    <a16:rowId xmlns:a16="http://schemas.microsoft.com/office/drawing/2014/main" val="10002"/>
                  </a:ext>
                </a:extLst>
              </a:tr>
              <a:tr h="370840">
                <a:tc>
                  <a:txBody>
                    <a:bodyPr/>
                    <a:lstStyle/>
                    <a:p>
                      <a:pPr algn="ctr"/>
                      <a:r>
                        <a:rPr lang="de-DE" sz="2400" b="0" dirty="0">
                          <a:solidFill>
                            <a:schemeClr val="tx1"/>
                          </a:solidFill>
                        </a:rPr>
                        <a:t>Co-60</a:t>
                      </a:r>
                    </a:p>
                  </a:txBody>
                  <a:tcPr>
                    <a:solidFill>
                      <a:schemeClr val="bg1">
                        <a:lumMod val="75000"/>
                      </a:schemeClr>
                    </a:solidFill>
                  </a:tcPr>
                </a:tc>
                <a:tc>
                  <a:txBody>
                    <a:bodyPr/>
                    <a:lstStyle/>
                    <a:p>
                      <a:pPr algn="ctr"/>
                      <a:r>
                        <a:rPr lang="de-DE" sz="2400" b="0" dirty="0">
                          <a:solidFill>
                            <a:schemeClr val="tx1"/>
                          </a:solidFill>
                        </a:rPr>
                        <a:t>50</a:t>
                      </a:r>
                    </a:p>
                  </a:txBody>
                  <a:tcPr>
                    <a:solidFill>
                      <a:schemeClr val="bg1">
                        <a:lumMod val="75000"/>
                      </a:schemeClr>
                    </a:solidFill>
                  </a:tcPr>
                </a:tc>
                <a:tc>
                  <a:txBody>
                    <a:bodyPr/>
                    <a:lstStyle/>
                    <a:p>
                      <a:pPr algn="ctr"/>
                      <a:r>
                        <a:rPr lang="de-DE" sz="2400" b="0" dirty="0">
                          <a:solidFill>
                            <a:schemeClr val="tx1"/>
                          </a:solidFill>
                        </a:rPr>
                        <a:t>100</a:t>
                      </a:r>
                    </a:p>
                  </a:txBody>
                  <a:tcPr>
                    <a:solidFill>
                      <a:schemeClr val="bg1">
                        <a:lumMod val="75000"/>
                      </a:schemeClr>
                    </a:solidFill>
                  </a:tcPr>
                </a:tc>
                <a:tc>
                  <a:txBody>
                    <a:bodyPr/>
                    <a:lstStyle/>
                    <a:p>
                      <a:pPr algn="ctr"/>
                      <a:r>
                        <a:rPr lang="de-DE" sz="2400" b="0" dirty="0">
                          <a:solidFill>
                            <a:schemeClr val="tx1"/>
                          </a:solidFill>
                        </a:rPr>
                        <a:t>100</a:t>
                      </a:r>
                    </a:p>
                  </a:txBody>
                  <a:tcPr>
                    <a:solidFill>
                      <a:schemeClr val="bg1">
                        <a:lumMod val="75000"/>
                      </a:schemeClr>
                    </a:solidFill>
                  </a:tcPr>
                </a:tc>
                <a:extLst>
                  <a:ext uri="{0D108BD9-81ED-4DB2-BD59-A6C34878D82A}">
                    <a16:rowId xmlns:a16="http://schemas.microsoft.com/office/drawing/2014/main" val="10003"/>
                  </a:ext>
                </a:extLst>
              </a:tr>
              <a:tr h="370840">
                <a:tc>
                  <a:txBody>
                    <a:bodyPr/>
                    <a:lstStyle/>
                    <a:p>
                      <a:pPr algn="ctr"/>
                      <a:r>
                        <a:rPr lang="de-DE" sz="2400" b="0" dirty="0">
                          <a:solidFill>
                            <a:schemeClr val="tx1"/>
                          </a:solidFill>
                        </a:rPr>
                        <a:t>Sr-90</a:t>
                      </a:r>
                    </a:p>
                  </a:txBody>
                  <a:tcPr>
                    <a:solidFill>
                      <a:schemeClr val="bg1">
                        <a:lumMod val="75000"/>
                      </a:schemeClr>
                    </a:solidFill>
                  </a:tcPr>
                </a:tc>
                <a:tc>
                  <a:txBody>
                    <a:bodyPr/>
                    <a:lstStyle/>
                    <a:p>
                      <a:pPr algn="ctr"/>
                      <a:r>
                        <a:rPr lang="de-DE" sz="2400" b="0" dirty="0">
                          <a:solidFill>
                            <a:schemeClr val="tx1"/>
                          </a:solidFill>
                        </a:rPr>
                        <a:t>50</a:t>
                      </a:r>
                    </a:p>
                  </a:txBody>
                  <a:tcPr>
                    <a:solidFill>
                      <a:schemeClr val="bg1">
                        <a:lumMod val="75000"/>
                      </a:schemeClr>
                    </a:solidFill>
                  </a:tcPr>
                </a:tc>
                <a:tc>
                  <a:txBody>
                    <a:bodyPr/>
                    <a:lstStyle/>
                    <a:p>
                      <a:pPr algn="ctr"/>
                      <a:r>
                        <a:rPr lang="de-DE" sz="2400" b="0" dirty="0">
                          <a:solidFill>
                            <a:schemeClr val="tx1"/>
                          </a:solidFill>
                        </a:rPr>
                        <a:t>10</a:t>
                      </a:r>
                    </a:p>
                  </a:txBody>
                  <a:tcPr>
                    <a:solidFill>
                      <a:schemeClr val="bg1">
                        <a:lumMod val="75000"/>
                      </a:schemeClr>
                    </a:solidFill>
                  </a:tcPr>
                </a:tc>
                <a:tc>
                  <a:txBody>
                    <a:bodyPr/>
                    <a:lstStyle/>
                    <a:p>
                      <a:pPr algn="ctr"/>
                      <a:r>
                        <a:rPr lang="de-DE" sz="2400" b="0" dirty="0">
                          <a:solidFill>
                            <a:schemeClr val="tx1"/>
                          </a:solidFill>
                        </a:rPr>
                        <a:t>10</a:t>
                      </a:r>
                    </a:p>
                  </a:txBody>
                  <a:tcPr>
                    <a:solidFill>
                      <a:schemeClr val="bg1">
                        <a:lumMod val="75000"/>
                      </a:schemeClr>
                    </a:solidFill>
                  </a:tcPr>
                </a:tc>
                <a:extLst>
                  <a:ext uri="{0D108BD9-81ED-4DB2-BD59-A6C34878D82A}">
                    <a16:rowId xmlns:a16="http://schemas.microsoft.com/office/drawing/2014/main" val="10004"/>
                  </a:ext>
                </a:extLst>
              </a:tr>
              <a:tr h="370840">
                <a:tc>
                  <a:txBody>
                    <a:bodyPr/>
                    <a:lstStyle/>
                    <a:p>
                      <a:pPr algn="ctr"/>
                      <a:r>
                        <a:rPr lang="de-DE" sz="2400" b="0" dirty="0">
                          <a:solidFill>
                            <a:schemeClr val="tx1"/>
                          </a:solidFill>
                        </a:rPr>
                        <a:t>Cs-137</a:t>
                      </a:r>
                    </a:p>
                  </a:txBody>
                  <a:tcPr>
                    <a:solidFill>
                      <a:srgbClr val="FF0000">
                        <a:alpha val="50000"/>
                      </a:srgbClr>
                    </a:solidFill>
                  </a:tcPr>
                </a:tc>
                <a:tc>
                  <a:txBody>
                    <a:bodyPr/>
                    <a:lstStyle/>
                    <a:p>
                      <a:pPr algn="ctr"/>
                      <a:r>
                        <a:rPr lang="de-DE" sz="2400" b="0" dirty="0">
                          <a:solidFill>
                            <a:schemeClr val="tx1"/>
                          </a:solidFill>
                        </a:rPr>
                        <a:t>500</a:t>
                      </a:r>
                    </a:p>
                  </a:txBody>
                  <a:tcPr>
                    <a:solidFill>
                      <a:srgbClr val="FF0000">
                        <a:alpha val="50000"/>
                      </a:srgbClr>
                    </a:solidFill>
                  </a:tcPr>
                </a:tc>
                <a:tc>
                  <a:txBody>
                    <a:bodyPr/>
                    <a:lstStyle/>
                    <a:p>
                      <a:pPr algn="ctr"/>
                      <a:r>
                        <a:rPr lang="de-DE" sz="2400" b="0" dirty="0">
                          <a:solidFill>
                            <a:schemeClr val="tx1"/>
                          </a:solidFill>
                        </a:rPr>
                        <a:t>10</a:t>
                      </a:r>
                    </a:p>
                  </a:txBody>
                  <a:tcPr>
                    <a:solidFill>
                      <a:srgbClr val="FF0000">
                        <a:alpha val="50000"/>
                      </a:srgbClr>
                    </a:solidFill>
                  </a:tcPr>
                </a:tc>
                <a:tc>
                  <a:txBody>
                    <a:bodyPr/>
                    <a:lstStyle/>
                    <a:p>
                      <a:pPr algn="ctr"/>
                      <a:r>
                        <a:rPr lang="de-DE" sz="2400" b="0" dirty="0">
                          <a:solidFill>
                            <a:schemeClr val="tx1"/>
                          </a:solidFill>
                        </a:rPr>
                        <a:t>10</a:t>
                      </a:r>
                    </a:p>
                  </a:txBody>
                  <a:tcPr>
                    <a:solidFill>
                      <a:srgbClr val="FF0000">
                        <a:alpha val="50000"/>
                      </a:srgbClr>
                    </a:solidFill>
                  </a:tcPr>
                </a:tc>
                <a:extLst>
                  <a:ext uri="{0D108BD9-81ED-4DB2-BD59-A6C34878D82A}">
                    <a16:rowId xmlns:a16="http://schemas.microsoft.com/office/drawing/2014/main" val="10005"/>
                  </a:ext>
                </a:extLst>
              </a:tr>
              <a:tr h="370840">
                <a:tc>
                  <a:txBody>
                    <a:bodyPr/>
                    <a:lstStyle/>
                    <a:p>
                      <a:pPr algn="ctr"/>
                      <a:r>
                        <a:rPr lang="de-DE" sz="2400" b="0" dirty="0">
                          <a:solidFill>
                            <a:schemeClr val="tx1"/>
                          </a:solidFill>
                        </a:rPr>
                        <a:t>Ra-226</a:t>
                      </a:r>
                    </a:p>
                  </a:txBody>
                  <a:tcPr>
                    <a:solidFill>
                      <a:schemeClr val="bg1">
                        <a:lumMod val="75000"/>
                      </a:schemeClr>
                    </a:solidFill>
                  </a:tcPr>
                </a:tc>
                <a:tc>
                  <a:txBody>
                    <a:bodyPr/>
                    <a:lstStyle/>
                    <a:p>
                      <a:pPr algn="ctr"/>
                      <a:r>
                        <a:rPr lang="de-DE" sz="2400" b="0" dirty="0">
                          <a:solidFill>
                            <a:schemeClr val="tx1"/>
                          </a:solidFill>
                        </a:rPr>
                        <a:t>5</a:t>
                      </a:r>
                    </a:p>
                  </a:txBody>
                  <a:tcPr>
                    <a:solidFill>
                      <a:schemeClr val="bg1">
                        <a:lumMod val="75000"/>
                      </a:schemeClr>
                    </a:solidFill>
                  </a:tcPr>
                </a:tc>
                <a:tc>
                  <a:txBody>
                    <a:bodyPr/>
                    <a:lstStyle/>
                    <a:p>
                      <a:pPr algn="ctr"/>
                      <a:r>
                        <a:rPr lang="de-DE" sz="2400" b="0" dirty="0">
                          <a:solidFill>
                            <a:schemeClr val="tx1"/>
                          </a:solidFill>
                        </a:rPr>
                        <a:t>10</a:t>
                      </a:r>
                    </a:p>
                  </a:txBody>
                  <a:tcPr>
                    <a:solidFill>
                      <a:schemeClr val="bg1">
                        <a:lumMod val="75000"/>
                      </a:schemeClr>
                    </a:solidFill>
                  </a:tcPr>
                </a:tc>
                <a:tc>
                  <a:txBody>
                    <a:bodyPr/>
                    <a:lstStyle/>
                    <a:p>
                      <a:pPr algn="ctr"/>
                      <a:r>
                        <a:rPr lang="de-DE" sz="2400" b="0" dirty="0">
                          <a:solidFill>
                            <a:schemeClr val="tx1"/>
                          </a:solidFill>
                        </a:rPr>
                        <a:t>10</a:t>
                      </a:r>
                    </a:p>
                  </a:txBody>
                  <a:tcPr>
                    <a:solidFill>
                      <a:schemeClr val="bg1">
                        <a:lumMod val="75000"/>
                      </a:schemeClr>
                    </a:solidFill>
                  </a:tcPr>
                </a:tc>
                <a:extLst>
                  <a:ext uri="{0D108BD9-81ED-4DB2-BD59-A6C34878D82A}">
                    <a16:rowId xmlns:a16="http://schemas.microsoft.com/office/drawing/2014/main" val="10006"/>
                  </a:ext>
                </a:extLst>
              </a:tr>
              <a:tr h="370840">
                <a:tc>
                  <a:txBody>
                    <a:bodyPr/>
                    <a:lstStyle/>
                    <a:p>
                      <a:pPr algn="ctr"/>
                      <a:r>
                        <a:rPr lang="de-DE" sz="2400" b="0" dirty="0">
                          <a:solidFill>
                            <a:schemeClr val="tx1"/>
                          </a:solidFill>
                        </a:rPr>
                        <a:t>Am-241</a:t>
                      </a:r>
                    </a:p>
                  </a:txBody>
                  <a:tcPr>
                    <a:solidFill>
                      <a:srgbClr val="92D050"/>
                    </a:solidFill>
                  </a:tcPr>
                </a:tc>
                <a:tc>
                  <a:txBody>
                    <a:bodyPr/>
                    <a:lstStyle/>
                    <a:p>
                      <a:pPr algn="ctr"/>
                      <a:r>
                        <a:rPr lang="de-DE" sz="2400" b="0" dirty="0">
                          <a:solidFill>
                            <a:schemeClr val="tx1"/>
                          </a:solidFill>
                        </a:rPr>
                        <a:t>5</a:t>
                      </a:r>
                    </a:p>
                  </a:txBody>
                  <a:tcPr>
                    <a:solidFill>
                      <a:srgbClr val="92D050"/>
                    </a:solidFill>
                  </a:tcPr>
                </a:tc>
                <a:tc>
                  <a:txBody>
                    <a:bodyPr/>
                    <a:lstStyle/>
                    <a:p>
                      <a:pPr algn="ctr"/>
                      <a:r>
                        <a:rPr lang="de-DE" sz="2400" b="0" dirty="0">
                          <a:solidFill>
                            <a:schemeClr val="tx1"/>
                          </a:solidFill>
                        </a:rPr>
                        <a:t>10</a:t>
                      </a:r>
                    </a:p>
                  </a:txBody>
                  <a:tcPr>
                    <a:solidFill>
                      <a:srgbClr val="92D050"/>
                    </a:solidFill>
                  </a:tcPr>
                </a:tc>
                <a:tc>
                  <a:txBody>
                    <a:bodyPr/>
                    <a:lstStyle/>
                    <a:p>
                      <a:pPr algn="ctr"/>
                      <a:r>
                        <a:rPr lang="de-DE" sz="2400" b="0" dirty="0">
                          <a:solidFill>
                            <a:schemeClr val="tx1"/>
                          </a:solidFill>
                        </a:rPr>
                        <a:t>10</a:t>
                      </a:r>
                    </a:p>
                  </a:txBody>
                  <a:tcPr>
                    <a:solidFill>
                      <a:srgbClr val="92D050"/>
                    </a:solidFill>
                  </a:tcPr>
                </a:tc>
                <a:extLst>
                  <a:ext uri="{0D108BD9-81ED-4DB2-BD59-A6C34878D82A}">
                    <a16:rowId xmlns:a16="http://schemas.microsoft.com/office/drawing/2014/main" val="10007"/>
                  </a:ext>
                </a:extLst>
              </a:tr>
              <a:tr h="370840">
                <a:tc>
                  <a:txBody>
                    <a:bodyPr/>
                    <a:lstStyle/>
                    <a:p>
                      <a:pPr algn="ctr"/>
                      <a:r>
                        <a:rPr lang="de-DE" sz="2400" b="0" dirty="0">
                          <a:solidFill>
                            <a:schemeClr val="tx1"/>
                          </a:solidFill>
                        </a:rPr>
                        <a:t>Th-232</a:t>
                      </a:r>
                    </a:p>
                  </a:txBody>
                  <a:tcPr>
                    <a:solidFill>
                      <a:schemeClr val="bg1">
                        <a:lumMod val="75000"/>
                      </a:schemeClr>
                    </a:solidFill>
                  </a:tcPr>
                </a:tc>
                <a:tc>
                  <a:txBody>
                    <a:bodyPr/>
                    <a:lstStyle/>
                    <a:p>
                      <a:pPr algn="ctr"/>
                      <a:r>
                        <a:rPr lang="de-DE" sz="2400" b="0" dirty="0">
                          <a:solidFill>
                            <a:schemeClr val="tx1"/>
                          </a:solidFill>
                        </a:rPr>
                        <a:t>60</a:t>
                      </a:r>
                    </a:p>
                  </a:txBody>
                  <a:tcPr>
                    <a:solidFill>
                      <a:schemeClr val="bg1">
                        <a:lumMod val="75000"/>
                      </a:schemeClr>
                    </a:solidFill>
                  </a:tcPr>
                </a:tc>
                <a:tc>
                  <a:txBody>
                    <a:bodyPr/>
                    <a:lstStyle/>
                    <a:p>
                      <a:pPr algn="ctr"/>
                      <a:r>
                        <a:rPr lang="de-DE" sz="2400" b="0" dirty="0">
                          <a:solidFill>
                            <a:schemeClr val="tx1"/>
                          </a:solidFill>
                        </a:rPr>
                        <a:t>10</a:t>
                      </a:r>
                    </a:p>
                  </a:txBody>
                  <a:tcPr>
                    <a:solidFill>
                      <a:schemeClr val="bg1">
                        <a:lumMod val="75000"/>
                      </a:schemeClr>
                    </a:solidFill>
                  </a:tcPr>
                </a:tc>
                <a:tc>
                  <a:txBody>
                    <a:bodyPr/>
                    <a:lstStyle/>
                    <a:p>
                      <a:pPr algn="ctr"/>
                      <a:r>
                        <a:rPr lang="de-DE" sz="2400" b="0" dirty="0">
                          <a:solidFill>
                            <a:schemeClr val="tx1"/>
                          </a:solidFill>
                        </a:rPr>
                        <a:t>10</a:t>
                      </a:r>
                    </a:p>
                  </a:txBody>
                  <a:tcPr>
                    <a:solidFill>
                      <a:schemeClr val="bg1">
                        <a:lumMod val="7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589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600" b="1" dirty="0" err="1"/>
              <a:t>Anwendung</a:t>
            </a:r>
            <a:r>
              <a:rPr lang="en-US" altLang="de-DE" sz="2600" b="1" dirty="0"/>
              <a:t> der </a:t>
            </a:r>
            <a:r>
              <a:rPr lang="en-US" altLang="de-DE" sz="2600" b="1" dirty="0" err="1"/>
              <a:t>Summenregel</a:t>
            </a: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Präparate</a:t>
            </a:r>
            <a:r>
              <a:rPr lang="en-US" altLang="de-DE" dirty="0"/>
              <a:t> in der </a:t>
            </a:r>
            <a:r>
              <a:rPr lang="en-US" altLang="de-DE" dirty="0" err="1"/>
              <a:t>Schule</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elle 1"/>
          <p:cNvGraphicFramePr>
            <a:graphicFrameLocks noGrp="1"/>
          </p:cNvGraphicFramePr>
          <p:nvPr>
            <p:extLst>
              <p:ext uri="{D42A27DB-BD31-4B8C-83A1-F6EECF244321}">
                <p14:modId xmlns:p14="http://schemas.microsoft.com/office/powerpoint/2010/main" val="2907108460"/>
              </p:ext>
            </p:extLst>
          </p:nvPr>
        </p:nvGraphicFramePr>
        <p:xfrm>
          <a:off x="284400" y="1844824"/>
          <a:ext cx="8568953" cy="3559408"/>
        </p:xfrm>
        <a:graphic>
          <a:graphicData uri="http://schemas.openxmlformats.org/drawingml/2006/table">
            <a:tbl>
              <a:tblPr firstRow="1" bandRow="1">
                <a:tableStyleId>{5C22544A-7EE6-4342-B048-85BDC9FD1C3A}</a:tableStyleId>
              </a:tblPr>
              <a:tblGrid>
                <a:gridCol w="1034184">
                  <a:extLst>
                    <a:ext uri="{9D8B030D-6E8A-4147-A177-3AD203B41FA5}">
                      <a16:colId xmlns:a16="http://schemas.microsoft.com/office/drawing/2014/main" val="20000"/>
                    </a:ext>
                  </a:extLst>
                </a:gridCol>
                <a:gridCol w="1034184">
                  <a:extLst>
                    <a:ext uri="{9D8B030D-6E8A-4147-A177-3AD203B41FA5}">
                      <a16:colId xmlns:a16="http://schemas.microsoft.com/office/drawing/2014/main" val="20001"/>
                    </a:ext>
                  </a:extLst>
                </a:gridCol>
                <a:gridCol w="1255795">
                  <a:extLst>
                    <a:ext uri="{9D8B030D-6E8A-4147-A177-3AD203B41FA5}">
                      <a16:colId xmlns:a16="http://schemas.microsoft.com/office/drawing/2014/main" val="20002"/>
                    </a:ext>
                  </a:extLst>
                </a:gridCol>
                <a:gridCol w="1108054">
                  <a:extLst>
                    <a:ext uri="{9D8B030D-6E8A-4147-A177-3AD203B41FA5}">
                      <a16:colId xmlns:a16="http://schemas.microsoft.com/office/drawing/2014/main" val="20003"/>
                    </a:ext>
                  </a:extLst>
                </a:gridCol>
                <a:gridCol w="1976496">
                  <a:extLst>
                    <a:ext uri="{9D8B030D-6E8A-4147-A177-3AD203B41FA5}">
                      <a16:colId xmlns:a16="http://schemas.microsoft.com/office/drawing/2014/main" val="20004"/>
                    </a:ext>
                  </a:extLst>
                </a:gridCol>
                <a:gridCol w="411977">
                  <a:extLst>
                    <a:ext uri="{9D8B030D-6E8A-4147-A177-3AD203B41FA5}">
                      <a16:colId xmlns:a16="http://schemas.microsoft.com/office/drawing/2014/main" val="20005"/>
                    </a:ext>
                  </a:extLst>
                </a:gridCol>
                <a:gridCol w="1748263">
                  <a:extLst>
                    <a:ext uri="{9D8B030D-6E8A-4147-A177-3AD203B41FA5}">
                      <a16:colId xmlns:a16="http://schemas.microsoft.com/office/drawing/2014/main" val="20006"/>
                    </a:ext>
                  </a:extLst>
                </a:gridCol>
              </a:tblGrid>
              <a:tr h="581719">
                <a:tc>
                  <a:txBody>
                    <a:bodyPr/>
                    <a:lstStyle/>
                    <a:p>
                      <a:pPr algn="ctr"/>
                      <a:r>
                        <a:rPr lang="de-DE" sz="1600" b="1" dirty="0">
                          <a:solidFill>
                            <a:schemeClr val="tx1"/>
                          </a:solidFill>
                        </a:rPr>
                        <a:t>Präparat</a:t>
                      </a:r>
                    </a:p>
                  </a:txBody>
                  <a:tcPr>
                    <a:solidFill>
                      <a:schemeClr val="bg1">
                        <a:lumMod val="75000"/>
                      </a:schemeClr>
                    </a:solidFill>
                  </a:tcPr>
                </a:tc>
                <a:tc>
                  <a:txBody>
                    <a:bodyPr/>
                    <a:lstStyle/>
                    <a:p>
                      <a:pPr algn="ctr"/>
                      <a:r>
                        <a:rPr lang="de-DE" sz="1600" b="1" dirty="0">
                          <a:solidFill>
                            <a:schemeClr val="tx1"/>
                          </a:solidFill>
                        </a:rPr>
                        <a:t>Aktivität</a:t>
                      </a:r>
                    </a:p>
                    <a:p>
                      <a:pPr algn="ctr"/>
                      <a:r>
                        <a:rPr lang="de-DE" sz="1600" b="1" dirty="0">
                          <a:solidFill>
                            <a:schemeClr val="tx1"/>
                          </a:solidFill>
                        </a:rPr>
                        <a:t>[</a:t>
                      </a:r>
                      <a:r>
                        <a:rPr lang="de-DE" sz="1600" b="1" dirty="0" err="1">
                          <a:solidFill>
                            <a:schemeClr val="tx1"/>
                          </a:solidFill>
                        </a:rPr>
                        <a:t>kBq</a:t>
                      </a:r>
                      <a:r>
                        <a:rPr lang="de-DE" sz="1600" b="1" dirty="0">
                          <a:solidFill>
                            <a:schemeClr val="tx1"/>
                          </a:solidFill>
                        </a:rPr>
                        <a:t>]</a:t>
                      </a:r>
                    </a:p>
                  </a:txBody>
                  <a:tcPr>
                    <a:solidFill>
                      <a:schemeClr val="bg1">
                        <a:lumMod val="75000"/>
                      </a:schemeClr>
                    </a:solidFill>
                  </a:tcPr>
                </a:tc>
                <a:tc>
                  <a:txBody>
                    <a:bodyPr/>
                    <a:lstStyle/>
                    <a:p>
                      <a:pPr algn="ctr"/>
                      <a:r>
                        <a:rPr lang="de-DE" sz="1600" b="1" dirty="0">
                          <a:solidFill>
                            <a:schemeClr val="tx1"/>
                          </a:solidFill>
                        </a:rPr>
                        <a:t>Freigrenze</a:t>
                      </a:r>
                    </a:p>
                    <a:p>
                      <a:pPr algn="ctr"/>
                      <a:r>
                        <a:rPr lang="de-DE" sz="1600" b="1" dirty="0">
                          <a:solidFill>
                            <a:schemeClr val="tx1"/>
                          </a:solidFill>
                        </a:rPr>
                        <a:t>[</a:t>
                      </a:r>
                      <a:r>
                        <a:rPr lang="de-DE" sz="1600" b="1" dirty="0" err="1">
                          <a:solidFill>
                            <a:schemeClr val="tx1"/>
                          </a:solidFill>
                        </a:rPr>
                        <a:t>kBq</a:t>
                      </a:r>
                      <a:r>
                        <a:rPr lang="de-DE" sz="1600" b="1" dirty="0">
                          <a:solidFill>
                            <a:schemeClr val="tx1"/>
                          </a:solidFill>
                        </a:rPr>
                        <a:t>]</a:t>
                      </a:r>
                    </a:p>
                  </a:txBody>
                  <a:tcPr>
                    <a:solidFill>
                      <a:schemeClr val="bg1">
                        <a:lumMod val="75000"/>
                      </a:schemeClr>
                    </a:solidFill>
                  </a:tcPr>
                </a:tc>
                <a:tc>
                  <a:txBody>
                    <a:bodyPr/>
                    <a:lstStyle/>
                    <a:p>
                      <a:pPr algn="ctr"/>
                      <a:r>
                        <a:rPr lang="de-DE" sz="1600" b="1" dirty="0">
                          <a:solidFill>
                            <a:schemeClr val="tx1"/>
                          </a:solidFill>
                        </a:rPr>
                        <a:t>Quotient</a:t>
                      </a:r>
                    </a:p>
                  </a:txBody>
                  <a:tcPr>
                    <a:solidFill>
                      <a:schemeClr val="bg1">
                        <a:lumMod val="75000"/>
                      </a:schemeClr>
                    </a:solidFill>
                  </a:tcPr>
                </a:tc>
                <a:tc>
                  <a:txBody>
                    <a:bodyPr/>
                    <a:lstStyle/>
                    <a:p>
                      <a:pPr algn="ctr"/>
                      <a:r>
                        <a:rPr lang="de-DE" sz="1600" b="1" dirty="0">
                          <a:solidFill>
                            <a:schemeClr val="tx1"/>
                          </a:solidFill>
                        </a:rPr>
                        <a:t>Genehmigungs-pflicht</a:t>
                      </a:r>
                    </a:p>
                  </a:txBody>
                  <a:tcPr>
                    <a:solidFill>
                      <a:schemeClr val="bg1">
                        <a:lumMod val="75000"/>
                      </a:schemeClr>
                    </a:solidFill>
                  </a:tcPr>
                </a:tc>
                <a:tc gridSpan="2">
                  <a:txBody>
                    <a:bodyPr/>
                    <a:lstStyle/>
                    <a:p>
                      <a:pPr algn="ctr"/>
                      <a:r>
                        <a:rPr lang="de-DE" sz="1600" b="1" dirty="0">
                          <a:solidFill>
                            <a:schemeClr val="tx1"/>
                          </a:solidFill>
                        </a:rPr>
                        <a:t>Umgang nach StrSchV 2001/18</a:t>
                      </a:r>
                    </a:p>
                  </a:txBody>
                  <a:tcPr>
                    <a:solidFill>
                      <a:schemeClr val="bg1">
                        <a:lumMod val="75000"/>
                      </a:schemeClr>
                    </a:solidFill>
                  </a:tcPr>
                </a:tc>
                <a:tc hMerge="1">
                  <a:txBody>
                    <a:bodyPr/>
                    <a:lstStyle/>
                    <a:p>
                      <a:endParaRPr lang="de-DE"/>
                    </a:p>
                  </a:txBody>
                  <a:tcPr/>
                </a:tc>
                <a:extLst>
                  <a:ext uri="{0D108BD9-81ED-4DB2-BD59-A6C34878D82A}">
                    <a16:rowId xmlns:a16="http://schemas.microsoft.com/office/drawing/2014/main" val="10000"/>
                  </a:ext>
                </a:extLst>
              </a:tr>
              <a:tr h="370161">
                <a:tc>
                  <a:txBody>
                    <a:bodyPr/>
                    <a:lstStyle/>
                    <a:p>
                      <a:pPr algn="ctr"/>
                      <a:r>
                        <a:rPr lang="de-DE" b="1" dirty="0">
                          <a:solidFill>
                            <a:schemeClr val="tx1"/>
                          </a:solidFill>
                        </a:rPr>
                        <a:t>Ra-226</a:t>
                      </a:r>
                    </a:p>
                  </a:txBody>
                  <a:tcPr>
                    <a:solidFill>
                      <a:schemeClr val="bg1">
                        <a:lumMod val="75000"/>
                      </a:schemeClr>
                    </a:solidFill>
                  </a:tcPr>
                </a:tc>
                <a:tc>
                  <a:txBody>
                    <a:bodyPr/>
                    <a:lstStyle/>
                    <a:p>
                      <a:pPr algn="ctr"/>
                      <a:r>
                        <a:rPr lang="de-DE" b="1" dirty="0">
                          <a:solidFill>
                            <a:schemeClr val="tx1"/>
                          </a:solidFill>
                        </a:rPr>
                        <a:t>74</a:t>
                      </a:r>
                    </a:p>
                  </a:txBody>
                  <a:tcPr>
                    <a:solidFill>
                      <a:schemeClr val="bg1">
                        <a:lumMod val="75000"/>
                      </a:schemeClr>
                    </a:solidFill>
                  </a:tcPr>
                </a:tc>
                <a:tc>
                  <a:txBody>
                    <a:bodyPr/>
                    <a:lstStyle/>
                    <a:p>
                      <a:pPr algn="ctr"/>
                      <a:r>
                        <a:rPr lang="de-DE" b="1" dirty="0">
                          <a:solidFill>
                            <a:schemeClr val="tx1"/>
                          </a:solidFill>
                        </a:rPr>
                        <a:t>10</a:t>
                      </a:r>
                    </a:p>
                  </a:txBody>
                  <a:tcPr>
                    <a:solidFill>
                      <a:schemeClr val="bg1">
                        <a:lumMod val="75000"/>
                      </a:schemeClr>
                    </a:solidFill>
                  </a:tcPr>
                </a:tc>
                <a:tc>
                  <a:txBody>
                    <a:bodyPr/>
                    <a:lstStyle/>
                    <a:p>
                      <a:pPr algn="ctr"/>
                      <a:r>
                        <a:rPr lang="de-DE" b="1" dirty="0">
                          <a:solidFill>
                            <a:schemeClr val="tx1"/>
                          </a:solidFill>
                        </a:rPr>
                        <a:t>7,4</a:t>
                      </a:r>
                    </a:p>
                  </a:txBody>
                  <a:tcPr>
                    <a:solidFill>
                      <a:schemeClr val="bg1">
                        <a:lumMod val="75000"/>
                      </a:schemeClr>
                    </a:solidFill>
                  </a:tcPr>
                </a:tc>
                <a:tc>
                  <a:txBody>
                    <a:bodyPr/>
                    <a:lstStyle/>
                    <a:p>
                      <a:pPr algn="ctr"/>
                      <a:r>
                        <a:rPr lang="de-DE" b="1" dirty="0" err="1">
                          <a:solidFill>
                            <a:schemeClr val="tx1"/>
                          </a:solidFill>
                        </a:rPr>
                        <a:t>Bauartzul</a:t>
                      </a:r>
                      <a:r>
                        <a:rPr lang="de-DE" b="1" dirty="0">
                          <a:solidFill>
                            <a:schemeClr val="tx1"/>
                          </a:solidFill>
                        </a:rPr>
                        <a:t>.?</a:t>
                      </a:r>
                    </a:p>
                  </a:txBody>
                  <a:tcPr>
                    <a:solidFill>
                      <a:srgbClr val="FFC000"/>
                    </a:solidFill>
                  </a:tcPr>
                </a:tc>
                <a:tc gridSpan="2">
                  <a:txBody>
                    <a:bodyPr/>
                    <a:lstStyle/>
                    <a:p>
                      <a:pPr algn="ctr"/>
                      <a:r>
                        <a:rPr lang="de-DE" b="1" dirty="0">
                          <a:solidFill>
                            <a:schemeClr val="tx1"/>
                          </a:solidFill>
                        </a:rPr>
                        <a:t>Ja: FL &amp; </a:t>
                      </a:r>
                      <a:r>
                        <a:rPr lang="de-DE" b="1" dirty="0" err="1">
                          <a:solidFill>
                            <a:schemeClr val="tx1"/>
                          </a:solidFill>
                        </a:rPr>
                        <a:t>SuS</a:t>
                      </a:r>
                      <a:endParaRPr lang="de-DE" b="1" dirty="0">
                        <a:solidFill>
                          <a:schemeClr val="tx1"/>
                        </a:solidFill>
                      </a:endParaRPr>
                    </a:p>
                  </a:txBody>
                  <a:tcPr>
                    <a:solidFill>
                      <a:srgbClr val="FFC000"/>
                    </a:solidFill>
                  </a:tcPr>
                </a:tc>
                <a:tc hMerge="1">
                  <a:txBody>
                    <a:bodyPr/>
                    <a:lstStyle/>
                    <a:p>
                      <a:endParaRPr lang="de-DE"/>
                    </a:p>
                  </a:txBody>
                  <a:tcPr/>
                </a:tc>
                <a:extLst>
                  <a:ext uri="{0D108BD9-81ED-4DB2-BD59-A6C34878D82A}">
                    <a16:rowId xmlns:a16="http://schemas.microsoft.com/office/drawing/2014/main" val="10001"/>
                  </a:ext>
                </a:extLst>
              </a:tr>
              <a:tr h="372504">
                <a:tc>
                  <a:txBody>
                    <a:bodyPr/>
                    <a:lstStyle/>
                    <a:p>
                      <a:pPr algn="ctr"/>
                      <a:r>
                        <a:rPr lang="de-DE" b="1" dirty="0">
                          <a:solidFill>
                            <a:schemeClr val="tx1"/>
                          </a:solidFill>
                        </a:rPr>
                        <a:t>Co-60</a:t>
                      </a:r>
                    </a:p>
                  </a:txBody>
                  <a:tcPr>
                    <a:solidFill>
                      <a:schemeClr val="bg1">
                        <a:lumMod val="75000"/>
                      </a:schemeClr>
                    </a:solidFill>
                  </a:tcPr>
                </a:tc>
                <a:tc>
                  <a:txBody>
                    <a:bodyPr/>
                    <a:lstStyle/>
                    <a:p>
                      <a:pPr algn="ctr"/>
                      <a:r>
                        <a:rPr lang="de-DE" b="1" dirty="0">
                          <a:solidFill>
                            <a:schemeClr val="tx1"/>
                          </a:solidFill>
                        </a:rPr>
                        <a:t>74</a:t>
                      </a:r>
                    </a:p>
                  </a:txBody>
                  <a:tcPr>
                    <a:solidFill>
                      <a:schemeClr val="bg1">
                        <a:lumMod val="75000"/>
                      </a:schemeClr>
                    </a:solidFill>
                  </a:tcPr>
                </a:tc>
                <a:tc>
                  <a:txBody>
                    <a:bodyPr/>
                    <a:lstStyle/>
                    <a:p>
                      <a:pPr algn="ctr"/>
                      <a:r>
                        <a:rPr lang="de-DE" b="1" dirty="0">
                          <a:solidFill>
                            <a:schemeClr val="tx1"/>
                          </a:solidFill>
                        </a:rPr>
                        <a:t>100</a:t>
                      </a:r>
                    </a:p>
                  </a:txBody>
                  <a:tcPr>
                    <a:solidFill>
                      <a:schemeClr val="bg1">
                        <a:lumMod val="75000"/>
                      </a:schemeClr>
                    </a:solidFill>
                  </a:tcPr>
                </a:tc>
                <a:tc>
                  <a:txBody>
                    <a:bodyPr/>
                    <a:lstStyle/>
                    <a:p>
                      <a:pPr algn="ctr"/>
                      <a:r>
                        <a:rPr lang="de-DE" b="1" dirty="0">
                          <a:solidFill>
                            <a:schemeClr val="tx1"/>
                          </a:solidFill>
                        </a:rPr>
                        <a:t>0,74</a:t>
                      </a:r>
                    </a:p>
                  </a:txBody>
                  <a:tcPr>
                    <a:solidFill>
                      <a:schemeClr val="bg1">
                        <a:lumMod val="75000"/>
                      </a:schemeClr>
                    </a:solidFill>
                  </a:tcPr>
                </a:tc>
                <a:tc>
                  <a:txBody>
                    <a:bodyPr/>
                    <a:lstStyle/>
                    <a:p>
                      <a:pPr algn="ctr"/>
                      <a:r>
                        <a:rPr lang="de-DE" b="1" dirty="0">
                          <a:solidFill>
                            <a:schemeClr val="tx1"/>
                          </a:solidFill>
                        </a:rPr>
                        <a:t>Frei</a:t>
                      </a:r>
                    </a:p>
                  </a:txBody>
                  <a:tcPr>
                    <a:solidFill>
                      <a:srgbClr val="92D050"/>
                    </a:solidFill>
                  </a:tcPr>
                </a:tc>
                <a:tc gridSpan="2">
                  <a:txBody>
                    <a:bodyPr/>
                    <a:lstStyle/>
                    <a:p>
                      <a:pPr algn="ctr"/>
                      <a:r>
                        <a:rPr lang="de-DE" b="1" dirty="0">
                          <a:solidFill>
                            <a:schemeClr val="tx1"/>
                          </a:solidFill>
                        </a:rPr>
                        <a:t>FL &amp;</a:t>
                      </a:r>
                      <a:r>
                        <a:rPr lang="de-DE" b="1" baseline="0" dirty="0">
                          <a:solidFill>
                            <a:schemeClr val="tx1"/>
                          </a:solidFill>
                        </a:rPr>
                        <a:t> </a:t>
                      </a:r>
                      <a:r>
                        <a:rPr lang="de-DE" b="1" baseline="0" dirty="0" err="1">
                          <a:solidFill>
                            <a:schemeClr val="tx1"/>
                          </a:solidFill>
                        </a:rPr>
                        <a:t>SuS</a:t>
                      </a:r>
                      <a:endParaRPr lang="de-DE" b="1" dirty="0">
                        <a:solidFill>
                          <a:schemeClr val="tx1"/>
                        </a:solidFill>
                      </a:endParaRPr>
                    </a:p>
                  </a:txBody>
                  <a:tcPr>
                    <a:solidFill>
                      <a:srgbClr val="92D050"/>
                    </a:solidFill>
                  </a:tcPr>
                </a:tc>
                <a:tc hMerge="1">
                  <a:txBody>
                    <a:bodyPr/>
                    <a:lstStyle/>
                    <a:p>
                      <a:endParaRPr lang="de-DE"/>
                    </a:p>
                  </a:txBody>
                  <a:tcPr/>
                </a:tc>
                <a:extLst>
                  <a:ext uri="{0D108BD9-81ED-4DB2-BD59-A6C34878D82A}">
                    <a16:rowId xmlns:a16="http://schemas.microsoft.com/office/drawing/2014/main" val="10002"/>
                  </a:ext>
                </a:extLst>
              </a:tr>
              <a:tr h="372504">
                <a:tc>
                  <a:txBody>
                    <a:bodyPr/>
                    <a:lstStyle/>
                    <a:p>
                      <a:pPr algn="ctr"/>
                      <a:r>
                        <a:rPr lang="de-DE" b="1" dirty="0">
                          <a:solidFill>
                            <a:schemeClr val="tx1"/>
                          </a:solidFill>
                        </a:rPr>
                        <a:t>Na-22</a:t>
                      </a:r>
                    </a:p>
                  </a:txBody>
                  <a:tcPr>
                    <a:solidFill>
                      <a:schemeClr val="bg1">
                        <a:lumMod val="75000"/>
                      </a:schemeClr>
                    </a:solidFill>
                  </a:tcPr>
                </a:tc>
                <a:tc>
                  <a:txBody>
                    <a:bodyPr/>
                    <a:lstStyle/>
                    <a:p>
                      <a:pPr algn="ctr"/>
                      <a:r>
                        <a:rPr lang="de-DE" b="1" dirty="0">
                          <a:solidFill>
                            <a:schemeClr val="tx1"/>
                          </a:solidFill>
                        </a:rPr>
                        <a:t>74</a:t>
                      </a:r>
                    </a:p>
                  </a:txBody>
                  <a:tcPr>
                    <a:solidFill>
                      <a:schemeClr val="bg1">
                        <a:lumMod val="75000"/>
                      </a:schemeClr>
                    </a:solidFill>
                  </a:tcPr>
                </a:tc>
                <a:tc>
                  <a:txBody>
                    <a:bodyPr/>
                    <a:lstStyle/>
                    <a:p>
                      <a:pPr algn="ctr"/>
                      <a:r>
                        <a:rPr lang="de-DE" b="1" dirty="0">
                          <a:solidFill>
                            <a:schemeClr val="tx1"/>
                          </a:solidFill>
                        </a:rPr>
                        <a:t>1000</a:t>
                      </a:r>
                    </a:p>
                  </a:txBody>
                  <a:tcPr>
                    <a:solidFill>
                      <a:schemeClr val="bg1">
                        <a:lumMod val="75000"/>
                      </a:schemeClr>
                    </a:solidFill>
                  </a:tcPr>
                </a:tc>
                <a:tc>
                  <a:txBody>
                    <a:bodyPr/>
                    <a:lstStyle/>
                    <a:p>
                      <a:pPr algn="ctr"/>
                      <a:r>
                        <a:rPr lang="de-DE" b="1" dirty="0">
                          <a:solidFill>
                            <a:schemeClr val="tx1"/>
                          </a:solidFill>
                        </a:rPr>
                        <a:t>0,074</a:t>
                      </a:r>
                    </a:p>
                  </a:txBody>
                  <a:tcPr>
                    <a:solidFill>
                      <a:schemeClr val="bg1">
                        <a:lumMod val="75000"/>
                      </a:schemeClr>
                    </a:solidFill>
                  </a:tcPr>
                </a:tc>
                <a:tc>
                  <a:txBody>
                    <a:bodyPr/>
                    <a:lstStyle/>
                    <a:p>
                      <a:pPr algn="ctr"/>
                      <a:r>
                        <a:rPr lang="de-DE" b="1" dirty="0">
                          <a:solidFill>
                            <a:schemeClr val="tx1"/>
                          </a:solidFill>
                        </a:rPr>
                        <a:t>Frei</a:t>
                      </a:r>
                    </a:p>
                  </a:txBody>
                  <a:tcP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FL &amp; </a:t>
                      </a:r>
                      <a:r>
                        <a:rPr lang="de-DE" b="1" dirty="0" err="1">
                          <a:solidFill>
                            <a:schemeClr val="tx1"/>
                          </a:solidFill>
                        </a:rPr>
                        <a:t>SuS</a:t>
                      </a:r>
                      <a:endParaRPr lang="de-DE" b="1" dirty="0">
                        <a:solidFill>
                          <a:schemeClr val="tx1"/>
                        </a:solidFill>
                      </a:endParaRPr>
                    </a:p>
                  </a:txBody>
                  <a:tcPr>
                    <a:solidFill>
                      <a:srgbClr val="92D050"/>
                    </a:solidFill>
                  </a:tcPr>
                </a:tc>
                <a:tc hMerge="1">
                  <a:txBody>
                    <a:bodyPr/>
                    <a:lstStyle/>
                    <a:p>
                      <a:endParaRPr lang="de-DE"/>
                    </a:p>
                  </a:txBody>
                  <a:tcPr/>
                </a:tc>
                <a:extLst>
                  <a:ext uri="{0D108BD9-81ED-4DB2-BD59-A6C34878D82A}">
                    <a16:rowId xmlns:a16="http://schemas.microsoft.com/office/drawing/2014/main" val="10003"/>
                  </a:ext>
                </a:extLst>
              </a:tr>
              <a:tr h="372504">
                <a:tc>
                  <a:txBody>
                    <a:bodyPr/>
                    <a:lstStyle/>
                    <a:p>
                      <a:pPr algn="ctr"/>
                      <a:r>
                        <a:rPr lang="de-DE" b="1" dirty="0">
                          <a:solidFill>
                            <a:schemeClr val="tx1"/>
                          </a:solidFill>
                        </a:rPr>
                        <a:t>Sr-90</a:t>
                      </a:r>
                    </a:p>
                  </a:txBody>
                  <a:tcPr>
                    <a:solidFill>
                      <a:schemeClr val="bg1">
                        <a:lumMod val="75000"/>
                      </a:schemeClr>
                    </a:solidFill>
                  </a:tcPr>
                </a:tc>
                <a:tc>
                  <a:txBody>
                    <a:bodyPr/>
                    <a:lstStyle/>
                    <a:p>
                      <a:pPr algn="ctr"/>
                      <a:r>
                        <a:rPr lang="de-DE" b="1" dirty="0">
                          <a:solidFill>
                            <a:schemeClr val="tx1"/>
                          </a:solidFill>
                        </a:rPr>
                        <a:t>74</a:t>
                      </a:r>
                    </a:p>
                  </a:txBody>
                  <a:tcPr>
                    <a:solidFill>
                      <a:schemeClr val="bg1">
                        <a:lumMod val="75000"/>
                      </a:schemeClr>
                    </a:solidFill>
                  </a:tcPr>
                </a:tc>
                <a:tc>
                  <a:txBody>
                    <a:bodyPr/>
                    <a:lstStyle/>
                    <a:p>
                      <a:pPr algn="ctr"/>
                      <a:r>
                        <a:rPr lang="de-DE" b="1" dirty="0">
                          <a:solidFill>
                            <a:schemeClr val="tx1"/>
                          </a:solidFill>
                        </a:rPr>
                        <a:t>10</a:t>
                      </a:r>
                    </a:p>
                  </a:txBody>
                  <a:tcPr>
                    <a:solidFill>
                      <a:schemeClr val="bg1">
                        <a:lumMod val="75000"/>
                      </a:schemeClr>
                    </a:solidFill>
                  </a:tcPr>
                </a:tc>
                <a:tc>
                  <a:txBody>
                    <a:bodyPr/>
                    <a:lstStyle/>
                    <a:p>
                      <a:pPr algn="ctr"/>
                      <a:r>
                        <a:rPr lang="de-DE" b="1" dirty="0">
                          <a:solidFill>
                            <a:schemeClr val="tx1"/>
                          </a:solidFill>
                        </a:rPr>
                        <a:t>7,4</a:t>
                      </a:r>
                    </a:p>
                  </a:txBody>
                  <a:tcPr>
                    <a:solidFill>
                      <a:schemeClr val="bg1">
                        <a:lumMod val="75000"/>
                      </a:schemeClr>
                    </a:solidFill>
                  </a:tcPr>
                </a:tc>
                <a:tc>
                  <a:txBody>
                    <a:bodyPr/>
                    <a:lstStyle/>
                    <a:p>
                      <a:pPr algn="ctr"/>
                      <a:r>
                        <a:rPr lang="de-DE" b="1" dirty="0" err="1">
                          <a:solidFill>
                            <a:schemeClr val="tx1"/>
                          </a:solidFill>
                        </a:rPr>
                        <a:t>Bauartzul</a:t>
                      </a:r>
                      <a:r>
                        <a:rPr lang="de-DE" b="1" dirty="0">
                          <a:solidFill>
                            <a:schemeClr val="tx1"/>
                          </a:solidFill>
                        </a:rPr>
                        <a:t>.?</a:t>
                      </a:r>
                    </a:p>
                  </a:txBody>
                  <a:tcP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Ja: FL &amp; </a:t>
                      </a:r>
                      <a:r>
                        <a:rPr lang="de-DE" b="1" dirty="0" err="1">
                          <a:solidFill>
                            <a:schemeClr val="tx1"/>
                          </a:solidFill>
                        </a:rPr>
                        <a:t>SuS</a:t>
                      </a:r>
                      <a:endParaRPr lang="de-DE" b="1" dirty="0">
                        <a:solidFill>
                          <a:schemeClr val="tx1"/>
                        </a:solidFill>
                      </a:endParaRPr>
                    </a:p>
                  </a:txBody>
                  <a:tcPr>
                    <a:solidFill>
                      <a:srgbClr val="FFC000"/>
                    </a:solidFill>
                  </a:tcPr>
                </a:tc>
                <a:tc hMerge="1">
                  <a:txBody>
                    <a:bodyPr/>
                    <a:lstStyle/>
                    <a:p>
                      <a:endParaRPr lang="de-DE"/>
                    </a:p>
                  </a:txBody>
                  <a:tcPr/>
                </a:tc>
                <a:extLst>
                  <a:ext uri="{0D108BD9-81ED-4DB2-BD59-A6C34878D82A}">
                    <a16:rowId xmlns:a16="http://schemas.microsoft.com/office/drawing/2014/main" val="10004"/>
                  </a:ext>
                </a:extLst>
              </a:tr>
              <a:tr h="372504">
                <a:tc>
                  <a:txBody>
                    <a:bodyPr/>
                    <a:lstStyle/>
                    <a:p>
                      <a:pPr algn="ctr"/>
                      <a:r>
                        <a:rPr lang="de-DE" b="1" dirty="0">
                          <a:solidFill>
                            <a:schemeClr val="tx1"/>
                          </a:solidFill>
                        </a:rPr>
                        <a:t>Cs-137</a:t>
                      </a:r>
                    </a:p>
                  </a:txBody>
                  <a:tcPr>
                    <a:solidFill>
                      <a:schemeClr val="bg1">
                        <a:lumMod val="75000"/>
                      </a:schemeClr>
                    </a:solidFill>
                  </a:tcPr>
                </a:tc>
                <a:tc>
                  <a:txBody>
                    <a:bodyPr/>
                    <a:lstStyle/>
                    <a:p>
                      <a:pPr algn="ctr"/>
                      <a:r>
                        <a:rPr lang="de-DE" b="1" dirty="0">
                          <a:solidFill>
                            <a:schemeClr val="tx1"/>
                          </a:solidFill>
                        </a:rPr>
                        <a:t>330</a:t>
                      </a:r>
                    </a:p>
                  </a:txBody>
                  <a:tcPr>
                    <a:solidFill>
                      <a:schemeClr val="bg1">
                        <a:lumMod val="75000"/>
                      </a:schemeClr>
                    </a:solidFill>
                  </a:tcPr>
                </a:tc>
                <a:tc>
                  <a:txBody>
                    <a:bodyPr/>
                    <a:lstStyle/>
                    <a:p>
                      <a:pPr algn="ctr"/>
                      <a:r>
                        <a:rPr lang="de-DE" b="1" dirty="0">
                          <a:solidFill>
                            <a:schemeClr val="tx1"/>
                          </a:solidFill>
                        </a:rPr>
                        <a:t>10</a:t>
                      </a:r>
                    </a:p>
                  </a:txBody>
                  <a:tcPr>
                    <a:solidFill>
                      <a:schemeClr val="bg1">
                        <a:lumMod val="75000"/>
                      </a:schemeClr>
                    </a:solidFill>
                  </a:tcPr>
                </a:tc>
                <a:tc>
                  <a:txBody>
                    <a:bodyPr/>
                    <a:lstStyle/>
                    <a:p>
                      <a:pPr algn="ctr"/>
                      <a:r>
                        <a:rPr lang="de-DE" b="1" dirty="0">
                          <a:solidFill>
                            <a:schemeClr val="tx1"/>
                          </a:solidFill>
                        </a:rPr>
                        <a:t>33</a:t>
                      </a:r>
                    </a:p>
                  </a:txBody>
                  <a:tcPr>
                    <a:solidFill>
                      <a:schemeClr val="bg1">
                        <a:lumMod val="75000"/>
                      </a:schemeClr>
                    </a:solidFill>
                  </a:tcPr>
                </a:tc>
                <a:tc>
                  <a:txBody>
                    <a:bodyPr/>
                    <a:lstStyle/>
                    <a:p>
                      <a:pPr algn="ctr"/>
                      <a:r>
                        <a:rPr lang="de-DE" b="1" dirty="0">
                          <a:solidFill>
                            <a:schemeClr val="tx1"/>
                          </a:solidFill>
                        </a:rPr>
                        <a:t>Ja</a:t>
                      </a:r>
                    </a:p>
                  </a:txBody>
                  <a:tcPr>
                    <a:solidFill>
                      <a:srgbClr val="FF0000">
                        <a:alpha val="50000"/>
                      </a:srgbClr>
                    </a:solidFill>
                  </a:tcPr>
                </a:tc>
                <a:tc gridSpan="2">
                  <a:txBody>
                    <a:bodyPr/>
                    <a:lstStyle/>
                    <a:p>
                      <a:pPr algn="ctr"/>
                      <a:r>
                        <a:rPr lang="de-DE" b="1" dirty="0">
                          <a:solidFill>
                            <a:schemeClr val="tx1"/>
                          </a:solidFill>
                        </a:rPr>
                        <a:t>SSB/FKL &amp; </a:t>
                      </a:r>
                      <a:r>
                        <a:rPr lang="de-DE" b="1" dirty="0" err="1">
                          <a:solidFill>
                            <a:schemeClr val="tx1"/>
                          </a:solidFill>
                        </a:rPr>
                        <a:t>SuS</a:t>
                      </a:r>
                      <a:endParaRPr lang="de-DE" b="1" dirty="0">
                        <a:solidFill>
                          <a:schemeClr val="tx1"/>
                        </a:solidFill>
                      </a:endParaRPr>
                    </a:p>
                  </a:txBody>
                  <a:tcPr>
                    <a:solidFill>
                      <a:srgbClr val="FF0000">
                        <a:alpha val="50000"/>
                      </a:srgbClr>
                    </a:solidFill>
                  </a:tcPr>
                </a:tc>
                <a:tc hMerge="1">
                  <a:txBody>
                    <a:bodyPr/>
                    <a:lstStyle/>
                    <a:p>
                      <a:endParaRPr lang="de-DE"/>
                    </a:p>
                  </a:txBody>
                  <a:tcPr/>
                </a:tc>
                <a:extLst>
                  <a:ext uri="{0D108BD9-81ED-4DB2-BD59-A6C34878D82A}">
                    <a16:rowId xmlns:a16="http://schemas.microsoft.com/office/drawing/2014/main" val="10005"/>
                  </a:ext>
                </a:extLst>
              </a:tr>
              <a:tr h="372504">
                <a:tc>
                  <a:txBody>
                    <a:bodyPr/>
                    <a:lstStyle/>
                    <a:p>
                      <a:pPr algn="ctr"/>
                      <a:r>
                        <a:rPr lang="de-DE" b="1" dirty="0">
                          <a:solidFill>
                            <a:schemeClr val="tx1"/>
                          </a:solidFill>
                        </a:rPr>
                        <a:t>A,-241</a:t>
                      </a:r>
                    </a:p>
                  </a:txBody>
                  <a:tcPr>
                    <a:solidFill>
                      <a:schemeClr val="bg1">
                        <a:lumMod val="75000"/>
                      </a:schemeClr>
                    </a:solidFill>
                  </a:tcPr>
                </a:tc>
                <a:tc>
                  <a:txBody>
                    <a:bodyPr/>
                    <a:lstStyle/>
                    <a:p>
                      <a:pPr algn="ctr"/>
                      <a:r>
                        <a:rPr lang="de-DE" b="1" dirty="0">
                          <a:solidFill>
                            <a:schemeClr val="tx1"/>
                          </a:solidFill>
                        </a:rPr>
                        <a:t>4,4</a:t>
                      </a:r>
                    </a:p>
                  </a:txBody>
                  <a:tcPr>
                    <a:solidFill>
                      <a:schemeClr val="bg1">
                        <a:lumMod val="75000"/>
                      </a:schemeClr>
                    </a:solidFill>
                  </a:tcPr>
                </a:tc>
                <a:tc>
                  <a:txBody>
                    <a:bodyPr/>
                    <a:lstStyle/>
                    <a:p>
                      <a:pPr algn="ctr"/>
                      <a:r>
                        <a:rPr lang="de-DE" b="1" dirty="0">
                          <a:solidFill>
                            <a:schemeClr val="tx1"/>
                          </a:solidFill>
                        </a:rPr>
                        <a:t>10</a:t>
                      </a:r>
                    </a:p>
                  </a:txBody>
                  <a:tcPr>
                    <a:solidFill>
                      <a:schemeClr val="bg1">
                        <a:lumMod val="75000"/>
                      </a:schemeClr>
                    </a:solidFill>
                  </a:tcPr>
                </a:tc>
                <a:tc>
                  <a:txBody>
                    <a:bodyPr/>
                    <a:lstStyle/>
                    <a:p>
                      <a:pPr algn="ctr"/>
                      <a:r>
                        <a:rPr lang="de-DE" b="1" dirty="0">
                          <a:solidFill>
                            <a:schemeClr val="tx1"/>
                          </a:solidFill>
                        </a:rPr>
                        <a:t>0,44</a:t>
                      </a:r>
                    </a:p>
                  </a:txBody>
                  <a:tcPr>
                    <a:solidFill>
                      <a:schemeClr val="bg1">
                        <a:lumMod val="75000"/>
                      </a:schemeClr>
                    </a:solidFill>
                  </a:tcPr>
                </a:tc>
                <a:tc>
                  <a:txBody>
                    <a:bodyPr/>
                    <a:lstStyle/>
                    <a:p>
                      <a:pPr algn="ctr"/>
                      <a:r>
                        <a:rPr lang="de-DE" b="1" dirty="0">
                          <a:solidFill>
                            <a:schemeClr val="tx1"/>
                          </a:solidFill>
                        </a:rPr>
                        <a:t>Frei</a:t>
                      </a:r>
                    </a:p>
                  </a:txBody>
                  <a:tcP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dirty="0">
                          <a:solidFill>
                            <a:schemeClr val="tx1"/>
                          </a:solidFill>
                        </a:rPr>
                        <a:t>FL &amp; </a:t>
                      </a:r>
                      <a:r>
                        <a:rPr lang="de-DE" b="1" dirty="0" err="1">
                          <a:solidFill>
                            <a:schemeClr val="tx1"/>
                          </a:solidFill>
                        </a:rPr>
                        <a:t>SuS</a:t>
                      </a:r>
                      <a:endParaRPr lang="de-DE" b="1" dirty="0">
                        <a:solidFill>
                          <a:schemeClr val="tx1"/>
                        </a:solidFill>
                      </a:endParaRPr>
                    </a:p>
                  </a:txBody>
                  <a:tcPr>
                    <a:solidFill>
                      <a:srgbClr val="92D050"/>
                    </a:solidFill>
                  </a:tcPr>
                </a:tc>
                <a:tc hMerge="1">
                  <a:txBody>
                    <a:bodyPr/>
                    <a:lstStyle/>
                    <a:p>
                      <a:endParaRPr lang="de-DE"/>
                    </a:p>
                  </a:txBody>
                  <a:tcPr/>
                </a:tc>
                <a:extLst>
                  <a:ext uri="{0D108BD9-81ED-4DB2-BD59-A6C34878D82A}">
                    <a16:rowId xmlns:a16="http://schemas.microsoft.com/office/drawing/2014/main" val="10006"/>
                  </a:ext>
                </a:extLst>
              </a:tr>
              <a:tr h="372504">
                <a:tc>
                  <a:txBody>
                    <a:bodyPr/>
                    <a:lstStyle/>
                    <a:p>
                      <a:pPr algn="ctr"/>
                      <a:r>
                        <a:rPr lang="de-DE" b="1" dirty="0">
                          <a:solidFill>
                            <a:schemeClr val="tx1"/>
                          </a:solidFill>
                        </a:rPr>
                        <a:t>Th-232</a:t>
                      </a:r>
                    </a:p>
                  </a:txBody>
                  <a:tcPr>
                    <a:solidFill>
                      <a:schemeClr val="bg1">
                        <a:lumMod val="75000"/>
                      </a:schemeClr>
                    </a:solidFill>
                  </a:tcPr>
                </a:tc>
                <a:tc>
                  <a:txBody>
                    <a:bodyPr/>
                    <a:lstStyle/>
                    <a:p>
                      <a:pPr algn="ctr"/>
                      <a:r>
                        <a:rPr lang="de-DE" b="1" dirty="0">
                          <a:solidFill>
                            <a:schemeClr val="tx1"/>
                          </a:solidFill>
                        </a:rPr>
                        <a:t>37</a:t>
                      </a:r>
                    </a:p>
                  </a:txBody>
                  <a:tcPr>
                    <a:solidFill>
                      <a:schemeClr val="bg1">
                        <a:lumMod val="75000"/>
                      </a:schemeClr>
                    </a:solidFill>
                  </a:tcPr>
                </a:tc>
                <a:tc>
                  <a:txBody>
                    <a:bodyPr/>
                    <a:lstStyle/>
                    <a:p>
                      <a:pPr algn="ctr"/>
                      <a:r>
                        <a:rPr lang="de-DE" b="1" dirty="0">
                          <a:solidFill>
                            <a:schemeClr val="tx1"/>
                          </a:solidFill>
                        </a:rPr>
                        <a:t>1</a:t>
                      </a:r>
                    </a:p>
                  </a:txBody>
                  <a:tcPr>
                    <a:solidFill>
                      <a:schemeClr val="bg1">
                        <a:lumMod val="75000"/>
                      </a:schemeClr>
                    </a:solidFill>
                  </a:tcPr>
                </a:tc>
                <a:tc>
                  <a:txBody>
                    <a:bodyPr/>
                    <a:lstStyle/>
                    <a:p>
                      <a:pPr algn="ctr"/>
                      <a:r>
                        <a:rPr lang="de-DE" b="1" dirty="0">
                          <a:solidFill>
                            <a:schemeClr val="tx1"/>
                          </a:solidFill>
                        </a:rPr>
                        <a:t>37</a:t>
                      </a:r>
                    </a:p>
                  </a:txBody>
                  <a:tcPr>
                    <a:solidFill>
                      <a:schemeClr val="bg1">
                        <a:lumMod val="75000"/>
                      </a:schemeClr>
                    </a:solidFill>
                  </a:tcPr>
                </a:tc>
                <a:tc>
                  <a:txBody>
                    <a:bodyPr/>
                    <a:lstStyle/>
                    <a:p>
                      <a:pPr algn="ctr"/>
                      <a:r>
                        <a:rPr lang="de-DE" b="1" dirty="0">
                          <a:solidFill>
                            <a:schemeClr val="tx1"/>
                          </a:solidFill>
                        </a:rPr>
                        <a:t>Ja</a:t>
                      </a:r>
                    </a:p>
                  </a:txBody>
                  <a:tcPr>
                    <a:solidFill>
                      <a:srgbClr val="FF0000">
                        <a:alpha val="50000"/>
                      </a:srgbClr>
                    </a:solidFill>
                  </a:tcPr>
                </a:tc>
                <a:tc gridSpan="2">
                  <a:txBody>
                    <a:bodyPr/>
                    <a:lstStyle/>
                    <a:p>
                      <a:pPr algn="ctr"/>
                      <a:r>
                        <a:rPr lang="de-DE" b="1" dirty="0">
                          <a:solidFill>
                            <a:schemeClr val="tx1"/>
                          </a:solidFill>
                        </a:rPr>
                        <a:t>SSB/FKL &amp; </a:t>
                      </a:r>
                      <a:r>
                        <a:rPr lang="de-DE" b="1" dirty="0" err="1">
                          <a:solidFill>
                            <a:schemeClr val="tx1"/>
                          </a:solidFill>
                        </a:rPr>
                        <a:t>SuS</a:t>
                      </a:r>
                      <a:endParaRPr lang="de-DE" b="1" dirty="0">
                        <a:solidFill>
                          <a:schemeClr val="tx1"/>
                        </a:solidFill>
                      </a:endParaRPr>
                    </a:p>
                  </a:txBody>
                  <a:tcPr>
                    <a:solidFill>
                      <a:srgbClr val="FF0000">
                        <a:alpha val="50000"/>
                      </a:srgbClr>
                    </a:solidFill>
                  </a:tcPr>
                </a:tc>
                <a:tc hMerge="1">
                  <a:txBody>
                    <a:bodyPr/>
                    <a:lstStyle/>
                    <a:p>
                      <a:endParaRPr lang="de-DE"/>
                    </a:p>
                  </a:txBody>
                  <a:tcPr/>
                </a:tc>
                <a:extLst>
                  <a:ext uri="{0D108BD9-81ED-4DB2-BD59-A6C34878D82A}">
                    <a16:rowId xmlns:a16="http://schemas.microsoft.com/office/drawing/2014/main" val="10007"/>
                  </a:ext>
                </a:extLst>
              </a:tr>
              <a:tr h="372504">
                <a:tc gridSpan="3">
                  <a:txBody>
                    <a:bodyPr/>
                    <a:lstStyle/>
                    <a:p>
                      <a:pPr algn="ctr"/>
                      <a:r>
                        <a:rPr lang="de-DE" b="1" dirty="0">
                          <a:solidFill>
                            <a:schemeClr val="tx1"/>
                          </a:solidFill>
                        </a:rPr>
                        <a:t>Kein Überwachungsbereich</a:t>
                      </a:r>
                    </a:p>
                  </a:txBody>
                  <a:tcPr>
                    <a:solidFill>
                      <a:schemeClr val="bg1">
                        <a:lumMod val="75000"/>
                      </a:schemeClr>
                    </a:solidFill>
                  </a:tcPr>
                </a:tc>
                <a:tc hMerge="1">
                  <a:txBody>
                    <a:bodyPr/>
                    <a:lstStyle/>
                    <a:p>
                      <a:pPr algn="ctr"/>
                      <a:endParaRPr lang="de-DE" b="1" dirty="0">
                        <a:solidFill>
                          <a:schemeClr val="tx1"/>
                        </a:solidFill>
                      </a:endParaRPr>
                    </a:p>
                  </a:txBody>
                  <a:tcPr>
                    <a:solidFill>
                      <a:schemeClr val="bg1">
                        <a:lumMod val="75000"/>
                      </a:schemeClr>
                    </a:solidFill>
                  </a:tcPr>
                </a:tc>
                <a:tc hMerge="1">
                  <a:txBody>
                    <a:bodyPr/>
                    <a:lstStyle/>
                    <a:p>
                      <a:pPr algn="ctr"/>
                      <a:endParaRPr lang="de-DE" b="1" dirty="0">
                        <a:solidFill>
                          <a:schemeClr val="tx1"/>
                        </a:solidFill>
                      </a:endParaRPr>
                    </a:p>
                  </a:txBody>
                  <a:tcPr>
                    <a:solidFill>
                      <a:schemeClr val="bg1">
                        <a:lumMod val="75000"/>
                      </a:schemeClr>
                    </a:solidFill>
                  </a:tcPr>
                </a:tc>
                <a:tc>
                  <a:txBody>
                    <a:bodyPr/>
                    <a:lstStyle/>
                    <a:p>
                      <a:pPr algn="ctr"/>
                      <a:r>
                        <a:rPr lang="de-DE" b="1" dirty="0">
                          <a:solidFill>
                            <a:srgbClr val="00B050"/>
                          </a:solidFill>
                        </a:rPr>
                        <a:t>86,05</a:t>
                      </a:r>
                      <a:endParaRPr lang="de-DE" b="1" dirty="0">
                        <a:solidFill>
                          <a:srgbClr val="FF0000"/>
                        </a:solidFill>
                      </a:endParaRPr>
                    </a:p>
                  </a:txBody>
                  <a:tcPr>
                    <a:solidFill>
                      <a:schemeClr val="bg1">
                        <a:lumMod val="85000"/>
                      </a:schemeClr>
                    </a:solidFill>
                  </a:tcPr>
                </a:tc>
                <a:tc gridSpan="2">
                  <a:txBody>
                    <a:bodyPr/>
                    <a:lstStyle/>
                    <a:p>
                      <a:pPr algn="l"/>
                      <a:r>
                        <a:rPr lang="de-DE" b="1" dirty="0">
                          <a:solidFill>
                            <a:schemeClr val="tx1"/>
                          </a:solidFill>
                        </a:rPr>
                        <a:t>&lt;     </a:t>
                      </a:r>
                      <a:r>
                        <a:rPr lang="de-DE" b="1" dirty="0">
                          <a:solidFill>
                            <a:srgbClr val="FF0000"/>
                          </a:solidFill>
                        </a:rPr>
                        <a:t>1000</a:t>
                      </a:r>
                      <a:endParaRPr lang="de-DE" b="1" dirty="0">
                        <a:solidFill>
                          <a:schemeClr val="tx1"/>
                        </a:solidFill>
                      </a:endParaRPr>
                    </a:p>
                  </a:txBody>
                  <a:tcPr>
                    <a:solidFill>
                      <a:schemeClr val="bg1">
                        <a:lumMod val="85000"/>
                      </a:schemeClr>
                    </a:solidFill>
                  </a:tcPr>
                </a:tc>
                <a:tc hMerge="1">
                  <a:txBody>
                    <a:bodyPr/>
                    <a:lstStyle/>
                    <a:p>
                      <a:pPr algn="ctr"/>
                      <a:endParaRPr lang="de-DE" b="1" dirty="0">
                        <a:solidFill>
                          <a:schemeClr val="tx1"/>
                        </a:solidFill>
                      </a:endParaRPr>
                    </a:p>
                  </a:txBody>
                  <a:tcPr>
                    <a:solidFill>
                      <a:schemeClr val="bg1">
                        <a:lumMod val="75000"/>
                      </a:schemeClr>
                    </a:solidFill>
                  </a:tcPr>
                </a:tc>
                <a:tc>
                  <a:txBody>
                    <a:bodyPr/>
                    <a:lstStyle/>
                    <a:p>
                      <a:pPr algn="ctr"/>
                      <a:endParaRPr lang="de-DE" b="1" dirty="0">
                        <a:solidFill>
                          <a:srgbClr val="FF0000"/>
                        </a:solidFill>
                      </a:endParaRPr>
                    </a:p>
                  </a:txBody>
                  <a:tcPr>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9526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9"/>
            <a:ext cx="8353301" cy="504056"/>
          </a:xfrm>
          <a:noFill/>
        </p:spPr>
        <p:txBody>
          <a:bodyPr/>
          <a:lstStyle/>
          <a:p>
            <a:pPr eaLnBrk="1" hangingPunct="1">
              <a:lnSpc>
                <a:spcPct val="120000"/>
              </a:lnSpc>
              <a:buFont typeface="Wingdings" pitchFamily="2" charset="2"/>
              <a:buNone/>
            </a:pPr>
            <a:r>
              <a:rPr lang="en-US" altLang="de-DE" sz="2600" b="1" dirty="0" err="1"/>
              <a:t>Freigrenzen</a:t>
            </a:r>
            <a:r>
              <a:rPr lang="en-US" altLang="de-DE" sz="2600" b="1" dirty="0"/>
              <a:t>:</a:t>
            </a:r>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Präparate</a:t>
            </a:r>
            <a:r>
              <a:rPr lang="en-US" altLang="de-DE" dirty="0"/>
              <a:t> in der </a:t>
            </a:r>
            <a:r>
              <a:rPr lang="en-US" altLang="de-DE" dirty="0" err="1"/>
              <a:t>Schule</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bgerundetes Rechteck 1"/>
          <p:cNvSpPr/>
          <p:nvPr/>
        </p:nvSpPr>
        <p:spPr bwMode="auto">
          <a:xfrm>
            <a:off x="323528" y="1844824"/>
            <a:ext cx="3024336" cy="35283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 name="Abgerundetes Rechteck 2"/>
          <p:cNvSpPr/>
          <p:nvPr/>
        </p:nvSpPr>
        <p:spPr bwMode="auto">
          <a:xfrm>
            <a:off x="251520" y="1916832"/>
            <a:ext cx="3888432" cy="4176464"/>
          </a:xfrm>
          <a:prstGeom prst="roundRect">
            <a:avLst/>
          </a:prstGeom>
          <a:solidFill>
            <a:srgbClr val="00B050">
              <a:alpha val="50000"/>
            </a:srgbClr>
          </a:solidFill>
          <a:ln>
            <a:noFill/>
          </a:ln>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Arial" charset="0"/>
                <a:cs typeface="Arial" charset="0"/>
              </a:rPr>
              <a:t>Freigrenze 10 </a:t>
            </a:r>
            <a:r>
              <a:rPr kumimoji="0" lang="de-DE" sz="1800" b="1" i="0" u="none" strike="noStrike" cap="none" normalizeH="0" baseline="0" dirty="0" err="1">
                <a:ln>
                  <a:noFill/>
                </a:ln>
                <a:solidFill>
                  <a:schemeClr val="tx1"/>
                </a:solidFill>
                <a:effectLst/>
                <a:latin typeface="Arial" charset="0"/>
                <a:cs typeface="Arial" charset="0"/>
              </a:rPr>
              <a:t>kBq</a:t>
            </a:r>
            <a:endParaRPr kumimoji="0" lang="de-DE" sz="1800" b="1" i="0" u="none" strike="noStrike" cap="none" normalizeH="0" baseline="0" dirty="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dirty="0"/>
          </a:p>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dirty="0"/>
          </a:p>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dirty="0"/>
          </a:p>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dirty="0"/>
          </a:p>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dirty="0"/>
          </a:p>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dirty="0"/>
              <a:t>A = 3,3 </a:t>
            </a:r>
            <a:r>
              <a:rPr lang="de-DE" dirty="0" err="1"/>
              <a:t>kBq</a:t>
            </a:r>
            <a:endParaRPr kumimoji="0" lang="de-DE" sz="1800" b="0" i="0" u="none" strike="noStrike" cap="none" normalizeH="0" baseline="0" dirty="0">
              <a:ln>
                <a:noFill/>
              </a:ln>
              <a:solidFill>
                <a:schemeClr val="tx1"/>
              </a:solidFill>
              <a:effectLst/>
              <a:latin typeface="Arial" charset="0"/>
              <a:cs typeface="Arial" charset="0"/>
            </a:endParaRPr>
          </a:p>
        </p:txBody>
      </p:sp>
      <p:pic>
        <p:nvPicPr>
          <p:cNvPr id="19" name="Picture 3" descr="5594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564904"/>
            <a:ext cx="227593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bgerundetes Rechteck 19"/>
          <p:cNvSpPr/>
          <p:nvPr/>
        </p:nvSpPr>
        <p:spPr bwMode="auto">
          <a:xfrm>
            <a:off x="4860032" y="1916832"/>
            <a:ext cx="3888432" cy="4176464"/>
          </a:xfrm>
          <a:prstGeom prst="roundRect">
            <a:avLst/>
          </a:prstGeom>
          <a:solidFill>
            <a:srgbClr val="FF0000">
              <a:alpha val="50000"/>
            </a:srgbClr>
          </a:solidFill>
          <a:ln>
            <a:noFill/>
          </a:ln>
          <a:effec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Arial" charset="0"/>
                <a:cs typeface="Arial" charset="0"/>
              </a:rPr>
              <a:t>Freigrenze 1 </a:t>
            </a:r>
            <a:r>
              <a:rPr kumimoji="0" lang="de-DE" sz="1800" b="1" i="0" u="none" strike="noStrike" cap="none" normalizeH="0" baseline="0" dirty="0" err="1">
                <a:ln>
                  <a:noFill/>
                </a:ln>
                <a:solidFill>
                  <a:schemeClr val="tx1"/>
                </a:solidFill>
                <a:effectLst/>
                <a:latin typeface="Arial" charset="0"/>
                <a:cs typeface="Arial" charset="0"/>
              </a:rPr>
              <a:t>kBq</a:t>
            </a:r>
            <a:endParaRPr kumimoji="0" lang="de-DE" sz="1800" b="1" i="0" u="none" strike="noStrike" cap="none" normalizeH="0" baseline="0" dirty="0">
              <a:ln>
                <a:noFill/>
              </a:ln>
              <a:solidFill>
                <a:schemeClr val="tx1"/>
              </a:solidFill>
              <a:effectLst/>
              <a:latin typeface="Arial" charset="0"/>
              <a:cs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dirty="0"/>
          </a:p>
          <a:p>
            <a:pPr marL="0" marR="0" indent="0" algn="r" defTabSz="914400" rtl="0" eaLnBrk="1" fontAlgn="base" latinLnBrk="0" hangingPunct="1">
              <a:lnSpc>
                <a:spcPct val="100000"/>
              </a:lnSpc>
              <a:spcBef>
                <a:spcPct val="0"/>
              </a:spcBef>
              <a:spcAft>
                <a:spcPct val="0"/>
              </a:spcAft>
              <a:buClrTx/>
              <a:buSzTx/>
              <a:buFontTx/>
              <a:buNone/>
              <a:tabLst/>
            </a:pPr>
            <a:endParaRPr lang="de-DE" dirty="0"/>
          </a:p>
          <a:p>
            <a:pPr marL="0" marR="0" indent="0" algn="r" defTabSz="914400" rtl="0" eaLnBrk="1" fontAlgn="base" latinLnBrk="0" hangingPunct="1">
              <a:lnSpc>
                <a:spcPct val="100000"/>
              </a:lnSpc>
              <a:spcBef>
                <a:spcPct val="0"/>
              </a:spcBef>
              <a:spcAft>
                <a:spcPct val="0"/>
              </a:spcAft>
              <a:buClrTx/>
              <a:buSzTx/>
              <a:buFontTx/>
              <a:buNone/>
              <a:tabLst/>
            </a:pPr>
            <a:r>
              <a:rPr lang="de-DE" dirty="0"/>
              <a:t>A ≈ 3 – 5 </a:t>
            </a:r>
            <a:r>
              <a:rPr lang="de-DE" dirty="0" err="1"/>
              <a:t>kBq</a:t>
            </a:r>
            <a:r>
              <a:rPr lang="de-DE" dirty="0"/>
              <a:t>              </a:t>
            </a:r>
          </a:p>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cs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de-DE" dirty="0"/>
          </a:p>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cs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de-DE" dirty="0"/>
          </a:p>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cs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de-DE" dirty="0"/>
          </a:p>
          <a:p>
            <a:pPr marL="0" marR="0" indent="0"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cs typeface="Arial" charset="0"/>
              </a:rPr>
              <a:t>           </a:t>
            </a:r>
          </a:p>
          <a:p>
            <a:pPr marL="0" marR="0" indent="0" defTabSz="914400" rtl="0" eaLnBrk="1" fontAlgn="base" latinLnBrk="0" hangingPunct="1">
              <a:lnSpc>
                <a:spcPct val="100000"/>
              </a:lnSpc>
              <a:spcBef>
                <a:spcPct val="0"/>
              </a:spcBef>
              <a:spcAft>
                <a:spcPct val="0"/>
              </a:spcAft>
              <a:buClrTx/>
              <a:buSzTx/>
              <a:buFontTx/>
              <a:buNone/>
              <a:tabLst/>
            </a:pPr>
            <a:r>
              <a:rPr lang="de-DE" dirty="0"/>
              <a:t>               </a:t>
            </a:r>
            <a:r>
              <a:rPr kumimoji="0" lang="de-DE" sz="1800" b="0" i="0" u="none" strike="noStrike" cap="none" normalizeH="0" baseline="0" dirty="0">
                <a:ln>
                  <a:noFill/>
                </a:ln>
                <a:solidFill>
                  <a:schemeClr val="tx1"/>
                </a:solidFill>
                <a:effectLst/>
                <a:latin typeface="Arial" charset="0"/>
                <a:cs typeface="Arial" charset="0"/>
              </a:rPr>
              <a:t>A = 37 </a:t>
            </a:r>
            <a:r>
              <a:rPr kumimoji="0" lang="de-DE" sz="1800" b="0" i="0" u="none" strike="noStrike" cap="none" normalizeH="0" baseline="0" dirty="0" err="1">
                <a:ln>
                  <a:noFill/>
                </a:ln>
                <a:solidFill>
                  <a:schemeClr val="tx1"/>
                </a:solidFill>
                <a:effectLst/>
                <a:latin typeface="Arial" charset="0"/>
                <a:cs typeface="Arial" charset="0"/>
              </a:rPr>
              <a:t>kBq</a:t>
            </a:r>
            <a:endParaRPr kumimoji="0" lang="de-DE" sz="1800" b="0" i="0" u="none" strike="noStrike" cap="none" normalizeH="0" baseline="0" dirty="0">
              <a:ln>
                <a:noFill/>
              </a:ln>
              <a:solidFill>
                <a:schemeClr val="tx1"/>
              </a:solidFill>
              <a:effectLst/>
              <a:latin typeface="Arial" charset="0"/>
              <a:cs typeface="Arial" charset="0"/>
            </a:endParaRPr>
          </a:p>
        </p:txBody>
      </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2584976"/>
            <a:ext cx="1756819" cy="183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0161" y="3753088"/>
            <a:ext cx="1345926"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72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noFill/>
        </p:spPr>
        <p:txBody>
          <a:bodyPr/>
          <a:lstStyle/>
          <a:p>
            <a:pPr algn="l" eaLnBrk="1" hangingPunct="1"/>
            <a:r>
              <a:rPr lang="en-US" altLang="de-DE" dirty="0" err="1"/>
              <a:t>Vorbemerkungen</a:t>
            </a:r>
            <a:endParaRPr lang="es-ES" altLang="de-DE" dirty="0"/>
          </a:p>
        </p:txBody>
      </p:sp>
      <p:sp>
        <p:nvSpPr>
          <p:cNvPr id="3075" name="Rectangle 5"/>
          <p:cNvSpPr>
            <a:spLocks noGrp="1" noChangeArrowheads="1"/>
          </p:cNvSpPr>
          <p:nvPr>
            <p:ph type="body" sz="half" idx="1"/>
          </p:nvPr>
        </p:nvSpPr>
        <p:spPr>
          <a:xfrm>
            <a:off x="179512" y="1340768"/>
            <a:ext cx="8775848" cy="4785395"/>
          </a:xfrm>
          <a:noFill/>
        </p:spPr>
        <p:txBody>
          <a:bodyPr/>
          <a:lstStyle/>
          <a:p>
            <a:pPr eaLnBrk="1" hangingPunct="1"/>
            <a:r>
              <a:rPr lang="en-US" altLang="de-DE" sz="2600" b="1" dirty="0"/>
              <a:t>Was </a:t>
            </a:r>
            <a:r>
              <a:rPr lang="en-US" altLang="de-DE" sz="2600" b="1" dirty="0" err="1"/>
              <a:t>haben</a:t>
            </a:r>
            <a:r>
              <a:rPr lang="en-US" altLang="de-DE" sz="2600" b="1" dirty="0"/>
              <a:t> </a:t>
            </a:r>
            <a:r>
              <a:rPr lang="en-US" altLang="de-DE" sz="2600" b="1" dirty="0" err="1"/>
              <a:t>Physiklehrer</a:t>
            </a:r>
            <a:r>
              <a:rPr lang="en-US" altLang="de-DE" sz="2600" b="1" dirty="0"/>
              <a:t>/</a:t>
            </a:r>
            <a:r>
              <a:rPr lang="en-US" altLang="de-DE" sz="2600" b="1" dirty="0" err="1"/>
              <a:t>innen</a:t>
            </a:r>
            <a:r>
              <a:rPr lang="en-US" altLang="de-DE" sz="2600" b="1" dirty="0"/>
              <a:t> </a:t>
            </a:r>
            <a:r>
              <a:rPr lang="en-US" altLang="de-DE" sz="2600" b="1" dirty="0" err="1"/>
              <a:t>beim</a:t>
            </a:r>
            <a:r>
              <a:rPr lang="en-US" altLang="de-DE" sz="2600" b="1" dirty="0"/>
              <a:t> </a:t>
            </a:r>
            <a:r>
              <a:rPr lang="en-US" altLang="de-DE" sz="2600" b="1" dirty="0" err="1"/>
              <a:t>Umgang</a:t>
            </a:r>
            <a:r>
              <a:rPr lang="en-US" altLang="de-DE" sz="2600" b="1" dirty="0"/>
              <a:t> </a:t>
            </a:r>
            <a:r>
              <a:rPr lang="en-US" altLang="de-DE" sz="2600" b="1" dirty="0" err="1"/>
              <a:t>mit</a:t>
            </a:r>
            <a:r>
              <a:rPr lang="en-US" altLang="de-DE" sz="2600" b="1" dirty="0"/>
              <a:t> </a:t>
            </a:r>
            <a:r>
              <a:rPr lang="en-US" altLang="de-DE" sz="2600" b="1" dirty="0" err="1"/>
              <a:t>radioaktiven</a:t>
            </a:r>
            <a:r>
              <a:rPr lang="en-US" altLang="de-DE" sz="2600" b="1" dirty="0"/>
              <a:t> </a:t>
            </a:r>
            <a:r>
              <a:rPr lang="en-US" altLang="de-DE" sz="2600" b="1" dirty="0" err="1"/>
              <a:t>Präparaten</a:t>
            </a:r>
            <a:r>
              <a:rPr lang="en-US" altLang="de-DE" sz="2600" b="1" dirty="0"/>
              <a:t>/</a:t>
            </a:r>
            <a:r>
              <a:rPr lang="en-US" altLang="de-DE" sz="2600" b="1" dirty="0" err="1"/>
              <a:t>Substanzen</a:t>
            </a:r>
            <a:r>
              <a:rPr lang="en-US" altLang="de-DE" sz="2600" b="1" dirty="0"/>
              <a:t> </a:t>
            </a:r>
            <a:r>
              <a:rPr lang="en-US" altLang="de-DE" sz="2600" b="1" dirty="0" err="1"/>
              <a:t>zu</a:t>
            </a:r>
            <a:r>
              <a:rPr lang="en-US" altLang="de-DE" sz="2600" b="1" dirty="0"/>
              <a:t> </a:t>
            </a:r>
            <a:r>
              <a:rPr lang="en-US" altLang="de-DE" sz="2600" b="1" dirty="0" err="1"/>
              <a:t>beachten</a:t>
            </a:r>
            <a:r>
              <a:rPr lang="en-US" altLang="de-DE" sz="2600" b="1" dirty="0"/>
              <a:t>?</a:t>
            </a:r>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M:\Schule\Strahlenschutz\Moderation_Köln\Vortrag StrSchV Fasz\Strahler_CS13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7" y="2348880"/>
            <a:ext cx="5391473" cy="183909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Profile\Rolf\Desktop\Pierre_and_Marie_Curie_wikipedia_1808201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348880"/>
            <a:ext cx="5095218" cy="4098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Schule\Unterricht\Bilder_Grafiken_allgemein\fueller.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7999" y="5276423"/>
            <a:ext cx="1011210" cy="1157486"/>
          </a:xfrm>
          <a:prstGeom prst="rect">
            <a:avLst/>
          </a:prstGeom>
          <a:noFill/>
          <a:extLst>
            <a:ext uri="{909E8E84-426E-40DD-AFC4-6F175D3DCCD1}">
              <a14:hiddenFill xmlns:a14="http://schemas.microsoft.com/office/drawing/2010/main">
                <a:solidFill>
                  <a:srgbClr val="FFFFFF"/>
                </a:solidFill>
              </a14:hiddenFill>
            </a:ext>
          </a:extLst>
        </p:spPr>
      </p:pic>
      <p:sp>
        <p:nvSpPr>
          <p:cNvPr id="2" name="Abgerundetes Rechteck 1"/>
          <p:cNvSpPr/>
          <p:nvPr/>
        </p:nvSpPr>
        <p:spPr bwMode="auto">
          <a:xfrm>
            <a:off x="5394586" y="4233480"/>
            <a:ext cx="2899057" cy="695295"/>
          </a:xfrm>
          <a:prstGeom prst="roundRect">
            <a:avLst/>
          </a:prstGeom>
          <a:solidFill>
            <a:schemeClr val="accent2">
              <a:lumMod val="40000"/>
              <a:lumOff val="60000"/>
            </a:schemeClr>
          </a:solidFill>
          <a:ln>
            <a:noFill/>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600" b="1" i="0" u="none" strike="noStrike" cap="none" normalizeH="0" baseline="0" dirty="0">
                <a:ln>
                  <a:noFill/>
                </a:ln>
                <a:solidFill>
                  <a:schemeClr val="tx1"/>
                </a:solidFill>
                <a:effectLst/>
                <a:latin typeface="Arial" charset="0"/>
                <a:cs typeface="Arial" charset="0"/>
              </a:rPr>
              <a:t>Mitschreiben</a:t>
            </a:r>
            <a:r>
              <a:rPr kumimoji="0" lang="de-DE" sz="1800" b="0" i="0" u="none" strike="noStrike" cap="none" normalizeH="0" baseline="0" dirty="0">
                <a:ln>
                  <a:noFill/>
                </a:ln>
                <a:solidFill>
                  <a:schemeClr val="tx1"/>
                </a:solidFill>
                <a:effectLst/>
                <a:latin typeface="Arial" charset="0"/>
                <a:cs typeface="Arial" charset="0"/>
              </a:rPr>
              <a:t>!</a:t>
            </a:r>
          </a:p>
        </p:txBody>
      </p:sp>
      <p:cxnSp>
        <p:nvCxnSpPr>
          <p:cNvPr id="4" name="Gerade Verbindung mit Pfeil 3"/>
          <p:cNvCxnSpPr/>
          <p:nvPr/>
        </p:nvCxnSpPr>
        <p:spPr bwMode="auto">
          <a:xfrm>
            <a:off x="6804248" y="4797152"/>
            <a:ext cx="1063751" cy="864096"/>
          </a:xfrm>
          <a:prstGeom prst="straightConnector1">
            <a:avLst/>
          </a:prstGeom>
          <a:noFill/>
          <a:ln w="63500" cap="flat" cmpd="sng" algn="ctr">
            <a:solidFill>
              <a:schemeClr val="accent2">
                <a:lumMod val="40000"/>
                <a:lumOff val="60000"/>
              </a:schemeClr>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5297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noFill/>
        </p:spPr>
        <p:txBody>
          <a:bodyPr/>
          <a:lstStyle/>
          <a:p>
            <a:pPr algn="l" eaLnBrk="1" hangingPunct="1"/>
            <a:r>
              <a:rPr lang="en-US" altLang="de-DE" dirty="0" err="1"/>
              <a:t>Gesetzliche</a:t>
            </a:r>
            <a:r>
              <a:rPr lang="en-US" altLang="de-DE" dirty="0"/>
              <a:t> </a:t>
            </a:r>
            <a:r>
              <a:rPr lang="en-US" altLang="de-DE" dirty="0" err="1"/>
              <a:t>Grundlagen</a:t>
            </a:r>
            <a:endParaRPr lang="es-ES" altLang="de-DE" dirty="0"/>
          </a:p>
        </p:txBody>
      </p:sp>
      <p:sp>
        <p:nvSpPr>
          <p:cNvPr id="3075" name="Rectangle 5"/>
          <p:cNvSpPr>
            <a:spLocks noGrp="1" noChangeArrowheads="1"/>
          </p:cNvSpPr>
          <p:nvPr>
            <p:ph type="body" sz="half" idx="1"/>
          </p:nvPr>
        </p:nvSpPr>
        <p:spPr>
          <a:xfrm>
            <a:off x="179512" y="1340768"/>
            <a:ext cx="8353301" cy="4785395"/>
          </a:xfrm>
          <a:noFill/>
        </p:spPr>
        <p:txBody>
          <a:bodyPr/>
          <a:lstStyle/>
          <a:p>
            <a:pPr marL="0" indent="0" eaLnBrk="1" hangingPunct="1">
              <a:buNone/>
            </a:pPr>
            <a:r>
              <a:rPr lang="en-US" altLang="de-DE" sz="2600" b="1" dirty="0" err="1"/>
              <a:t>Strahlenschutzverordnung</a:t>
            </a:r>
            <a:r>
              <a:rPr lang="en-US" altLang="de-DE" sz="2600" b="1" dirty="0"/>
              <a:t> (</a:t>
            </a:r>
            <a:r>
              <a:rPr lang="en-US" altLang="de-DE" sz="2600" b="1" dirty="0" err="1"/>
              <a:t>StrlSchV</a:t>
            </a:r>
            <a:r>
              <a:rPr lang="en-US" altLang="de-DE" sz="2600" b="1" dirty="0"/>
              <a:t>)</a:t>
            </a:r>
          </a:p>
          <a:p>
            <a:pPr eaLnBrk="1" hangingPunct="1"/>
            <a:r>
              <a:rPr lang="en-US" altLang="de-DE" sz="2600" dirty="0"/>
              <a:t>“</a:t>
            </a:r>
            <a:r>
              <a:rPr lang="en-US" altLang="de-DE" sz="2600" dirty="0" err="1"/>
              <a:t>uralte</a:t>
            </a:r>
            <a:r>
              <a:rPr lang="en-US" altLang="de-DE" sz="2600" dirty="0"/>
              <a:t> </a:t>
            </a:r>
            <a:r>
              <a:rPr lang="en-US" altLang="de-DE" sz="2600" dirty="0" err="1"/>
              <a:t>Fassung</a:t>
            </a:r>
            <a:r>
              <a:rPr lang="en-US" altLang="de-DE" sz="2600" dirty="0"/>
              <a:t>” </a:t>
            </a:r>
            <a:r>
              <a:rPr lang="en-US" altLang="de-DE" sz="2600" dirty="0" err="1"/>
              <a:t>vom</a:t>
            </a:r>
            <a:r>
              <a:rPr lang="en-US" altLang="de-DE" sz="2600" dirty="0"/>
              <a:t> 30.06.1989 </a:t>
            </a:r>
          </a:p>
          <a:p>
            <a:pPr eaLnBrk="1" hangingPunct="1"/>
            <a:r>
              <a:rPr lang="en-US" altLang="de-DE" sz="2600" dirty="0"/>
              <a:t>“</a:t>
            </a:r>
            <a:r>
              <a:rPr lang="en-US" altLang="de-DE" sz="2600" dirty="0" err="1"/>
              <a:t>alte</a:t>
            </a:r>
            <a:r>
              <a:rPr lang="en-US" altLang="de-DE" sz="2600" dirty="0"/>
              <a:t> </a:t>
            </a:r>
            <a:r>
              <a:rPr lang="en-US" altLang="de-DE" sz="2600" dirty="0" err="1"/>
              <a:t>Fassung</a:t>
            </a:r>
            <a:r>
              <a:rPr lang="en-US" altLang="de-DE" sz="2600" dirty="0"/>
              <a:t>” </a:t>
            </a:r>
            <a:r>
              <a:rPr lang="en-US" altLang="de-DE" sz="2600" dirty="0" err="1"/>
              <a:t>vom</a:t>
            </a:r>
            <a:r>
              <a:rPr lang="en-US" altLang="de-DE" sz="2600" dirty="0"/>
              <a:t> 20.07.2001</a:t>
            </a:r>
          </a:p>
          <a:p>
            <a:pPr eaLnBrk="1" hangingPunct="1"/>
            <a:r>
              <a:rPr lang="en-US" altLang="de-DE" sz="2600" dirty="0" err="1"/>
              <a:t>neues</a:t>
            </a:r>
            <a:r>
              <a:rPr lang="en-US" altLang="de-DE" sz="2600" dirty="0"/>
              <a:t> </a:t>
            </a:r>
            <a:r>
              <a:rPr lang="en-US" altLang="de-DE" sz="2600" dirty="0" err="1"/>
              <a:t>Gesetz</a:t>
            </a:r>
            <a:r>
              <a:rPr lang="en-US" altLang="de-DE" sz="2600" dirty="0"/>
              <a:t> 2017 </a:t>
            </a:r>
            <a:br>
              <a:rPr lang="en-US" altLang="de-DE" sz="2600" b="1" dirty="0">
                <a:solidFill>
                  <a:srgbClr val="7030A0"/>
                </a:solidFill>
              </a:rPr>
            </a:br>
            <a:r>
              <a:rPr lang="en-US" altLang="de-DE" sz="2600" b="1" dirty="0" err="1">
                <a:solidFill>
                  <a:srgbClr val="7030A0"/>
                </a:solidFill>
              </a:rPr>
              <a:t>Strahlenschutzgesetz</a:t>
            </a:r>
            <a:r>
              <a:rPr lang="en-US" altLang="de-DE" sz="2600" b="1" dirty="0">
                <a:solidFill>
                  <a:srgbClr val="7030A0"/>
                </a:solidFill>
              </a:rPr>
              <a:t> </a:t>
            </a:r>
            <a:r>
              <a:rPr lang="en-US" altLang="de-DE" sz="2600" b="1" dirty="0" err="1">
                <a:solidFill>
                  <a:srgbClr val="7030A0"/>
                </a:solidFill>
              </a:rPr>
              <a:t>StrlSchG</a:t>
            </a:r>
            <a:br>
              <a:rPr lang="en-US" altLang="de-DE" sz="2600" b="1" dirty="0">
                <a:solidFill>
                  <a:srgbClr val="7030A0"/>
                </a:solidFill>
              </a:rPr>
            </a:br>
            <a:r>
              <a:rPr lang="en-US" altLang="de-DE" sz="2600" b="1" dirty="0">
                <a:solidFill>
                  <a:srgbClr val="FF0000"/>
                </a:solidFill>
              </a:rPr>
              <a:t>ab 27.07.2017</a:t>
            </a:r>
          </a:p>
          <a:p>
            <a:pPr eaLnBrk="1" hangingPunct="1"/>
            <a:r>
              <a:rPr lang="en-US" altLang="de-DE" sz="2600" dirty="0" err="1"/>
              <a:t>neue</a:t>
            </a:r>
            <a:r>
              <a:rPr lang="en-US" altLang="de-DE" sz="2600" dirty="0"/>
              <a:t> </a:t>
            </a:r>
            <a:r>
              <a:rPr lang="en-US" altLang="de-DE" sz="2600" dirty="0" err="1"/>
              <a:t>Verordnung</a:t>
            </a:r>
            <a:r>
              <a:rPr lang="en-US" altLang="de-DE" sz="2600" dirty="0"/>
              <a:t> 2018</a:t>
            </a:r>
            <a:br>
              <a:rPr lang="en-US" altLang="de-DE" sz="2600" b="1" dirty="0">
                <a:solidFill>
                  <a:srgbClr val="7030A0"/>
                </a:solidFill>
              </a:rPr>
            </a:br>
            <a:r>
              <a:rPr lang="en-US" altLang="de-DE" sz="2600" b="1" dirty="0" err="1">
                <a:solidFill>
                  <a:srgbClr val="7030A0"/>
                </a:solidFill>
                <a:ea typeface="+mn-ea"/>
              </a:rPr>
              <a:t>Strahlenschutzverordnung</a:t>
            </a:r>
            <a:r>
              <a:rPr lang="en-US" altLang="de-DE" sz="2600" b="1" dirty="0">
                <a:solidFill>
                  <a:srgbClr val="7030A0"/>
                </a:solidFill>
                <a:ea typeface="+mn-ea"/>
              </a:rPr>
              <a:t> </a:t>
            </a:r>
            <a:r>
              <a:rPr lang="en-US" altLang="de-DE" sz="2600" b="1" dirty="0" err="1">
                <a:solidFill>
                  <a:srgbClr val="7030A0"/>
                </a:solidFill>
                <a:ea typeface="+mn-ea"/>
              </a:rPr>
              <a:t>StrlSchV</a:t>
            </a:r>
            <a:br>
              <a:rPr lang="en-US" altLang="de-DE" sz="2600" b="1" dirty="0">
                <a:solidFill>
                  <a:srgbClr val="7030A0"/>
                </a:solidFill>
                <a:ea typeface="+mn-ea"/>
              </a:rPr>
            </a:br>
            <a:r>
              <a:rPr lang="en-US" altLang="de-DE" sz="2600" b="1" dirty="0">
                <a:solidFill>
                  <a:srgbClr val="FF0000"/>
                </a:solidFill>
                <a:ea typeface="+mn-ea"/>
              </a:rPr>
              <a:t>ab 31.12.2018</a:t>
            </a:r>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Grafik 9" descr="Ein Bild, das Visitenkarte, Text enthält.&#10;&#10;Automatisch generierte Beschreibung">
            <a:extLst>
              <a:ext uri="{FF2B5EF4-FFF2-40B4-BE49-F238E27FC236}">
                <a16:creationId xmlns:a16="http://schemas.microsoft.com/office/drawing/2014/main" id="{5D5AA60A-F691-4B24-8A0F-3D3E3F275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0971" y="1412776"/>
            <a:ext cx="2326743" cy="3460407"/>
          </a:xfrm>
          <a:prstGeom prst="rect">
            <a:avLst/>
          </a:prstGeom>
        </p:spPr>
      </p:pic>
    </p:spTree>
    <p:extLst>
      <p:ext uri="{BB962C8B-B14F-4D97-AF65-F5344CB8AC3E}">
        <p14:creationId xmlns:p14="http://schemas.microsoft.com/office/powerpoint/2010/main" val="252568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r>
              <a:rPr lang="en-US" altLang="de-DE" sz="2600" b="1" dirty="0" err="1">
                <a:solidFill>
                  <a:srgbClr val="FF0000"/>
                </a:solidFill>
              </a:rPr>
              <a:t>Tätigkeiten</a:t>
            </a:r>
            <a:r>
              <a:rPr lang="en-US" altLang="de-DE" sz="2600" b="1" dirty="0">
                <a:solidFill>
                  <a:srgbClr val="FF0000"/>
                </a:solidFill>
              </a:rPr>
              <a:t> §4 </a:t>
            </a:r>
            <a:r>
              <a:rPr lang="en-US" altLang="de-DE" sz="2600" b="1" dirty="0" err="1">
                <a:solidFill>
                  <a:srgbClr val="FF0000"/>
                </a:solidFill>
              </a:rPr>
              <a:t>StrlSchG</a:t>
            </a:r>
            <a:r>
              <a:rPr lang="en-US" altLang="de-DE" sz="2600" b="1" dirty="0">
                <a:solidFill>
                  <a:srgbClr val="FF0000"/>
                </a:solidFill>
              </a:rPr>
              <a:t>:</a:t>
            </a:r>
            <a:br>
              <a:rPr lang="en-US" altLang="de-DE" sz="2600" b="1" dirty="0">
                <a:solidFill>
                  <a:srgbClr val="FF0000"/>
                </a:solidFill>
              </a:rPr>
            </a:br>
            <a:r>
              <a:rPr lang="en-US" altLang="de-DE" sz="2600" b="1" dirty="0" err="1">
                <a:solidFill>
                  <a:srgbClr val="FF0000"/>
                </a:solidFill>
              </a:rPr>
              <a:t>Umgang</a:t>
            </a:r>
            <a:r>
              <a:rPr lang="en-US" altLang="de-DE" sz="2600" dirty="0">
                <a:solidFill>
                  <a:srgbClr val="FF0000"/>
                </a:solidFill>
              </a:rPr>
              <a:t>, </a:t>
            </a:r>
            <a:r>
              <a:rPr lang="en-US" altLang="de-DE" sz="2600" b="1" dirty="0" err="1">
                <a:solidFill>
                  <a:srgbClr val="FF0000"/>
                </a:solidFill>
              </a:rPr>
              <a:t>Erwerb</a:t>
            </a:r>
            <a:r>
              <a:rPr lang="en-US" altLang="de-DE" sz="2600" dirty="0">
                <a:solidFill>
                  <a:srgbClr val="FF0000"/>
                </a:solidFill>
              </a:rPr>
              <a:t>, </a:t>
            </a:r>
            <a:r>
              <a:rPr lang="en-US" altLang="de-DE" sz="2600" b="1" dirty="0" err="1">
                <a:solidFill>
                  <a:srgbClr val="FF0000"/>
                </a:solidFill>
              </a:rPr>
              <a:t>Lagerung</a:t>
            </a:r>
            <a:r>
              <a:rPr lang="en-US" altLang="de-DE" sz="2600" dirty="0">
                <a:solidFill>
                  <a:srgbClr val="FF0000"/>
                </a:solidFill>
              </a:rPr>
              <a:t> </a:t>
            </a:r>
            <a:r>
              <a:rPr lang="en-US" altLang="de-DE" sz="2600" dirty="0" err="1">
                <a:solidFill>
                  <a:srgbClr val="FF0000"/>
                </a:solidFill>
              </a:rPr>
              <a:t>oder</a:t>
            </a:r>
            <a:r>
              <a:rPr lang="en-US" altLang="de-DE" sz="2600" dirty="0">
                <a:solidFill>
                  <a:srgbClr val="FF0000"/>
                </a:solidFill>
              </a:rPr>
              <a:t> </a:t>
            </a:r>
            <a:r>
              <a:rPr lang="en-US" altLang="de-DE" sz="2600" b="1" dirty="0" err="1">
                <a:solidFill>
                  <a:srgbClr val="FF0000"/>
                </a:solidFill>
              </a:rPr>
              <a:t>Abgabe</a:t>
            </a:r>
            <a:r>
              <a:rPr lang="en-US" altLang="de-DE" sz="2600" dirty="0">
                <a:solidFill>
                  <a:srgbClr val="FF0000"/>
                </a:solidFill>
              </a:rPr>
              <a:t> </a:t>
            </a:r>
          </a:p>
          <a:p>
            <a:pPr marL="400050" lvl="1" indent="0" eaLnBrk="1" hangingPunct="1">
              <a:buNone/>
            </a:pPr>
            <a:r>
              <a:rPr lang="en-US" altLang="de-DE" sz="2200" dirty="0">
                <a:solidFill>
                  <a:srgbClr val="FF0000"/>
                </a:solidFill>
              </a:rPr>
              <a:t>von </a:t>
            </a:r>
            <a:r>
              <a:rPr lang="en-US" altLang="de-DE" sz="2200" dirty="0" err="1">
                <a:solidFill>
                  <a:srgbClr val="FF0000"/>
                </a:solidFill>
              </a:rPr>
              <a:t>künstlich</a:t>
            </a:r>
            <a:r>
              <a:rPr lang="en-US" altLang="de-DE" sz="2200" dirty="0">
                <a:solidFill>
                  <a:srgbClr val="FF0000"/>
                </a:solidFill>
              </a:rPr>
              <a:t> </a:t>
            </a:r>
            <a:r>
              <a:rPr lang="en-US" altLang="de-DE" sz="2200" dirty="0" err="1">
                <a:solidFill>
                  <a:srgbClr val="FF0000"/>
                </a:solidFill>
              </a:rPr>
              <a:t>erzeugten</a:t>
            </a:r>
            <a:r>
              <a:rPr lang="en-US" altLang="de-DE" sz="2200" dirty="0">
                <a:solidFill>
                  <a:srgbClr val="FF0000"/>
                </a:solidFill>
              </a:rPr>
              <a:t> und </a:t>
            </a:r>
            <a:r>
              <a:rPr lang="en-US" altLang="de-DE" sz="2200" dirty="0" err="1">
                <a:solidFill>
                  <a:srgbClr val="FF0000"/>
                </a:solidFill>
              </a:rPr>
              <a:t>natürlichen</a:t>
            </a:r>
            <a:r>
              <a:rPr lang="en-US" altLang="de-DE" sz="2200" dirty="0">
                <a:solidFill>
                  <a:srgbClr val="FF0000"/>
                </a:solidFill>
              </a:rPr>
              <a:t> </a:t>
            </a:r>
            <a:r>
              <a:rPr lang="en-US" altLang="de-DE" sz="2200" dirty="0" err="1">
                <a:solidFill>
                  <a:srgbClr val="FF0000"/>
                </a:solidFill>
              </a:rPr>
              <a:t>radioaktiven</a:t>
            </a:r>
            <a:r>
              <a:rPr lang="en-US" altLang="de-DE" sz="2200" dirty="0">
                <a:solidFill>
                  <a:srgbClr val="FF0000"/>
                </a:solidFill>
              </a:rPr>
              <a:t> </a:t>
            </a:r>
            <a:r>
              <a:rPr lang="en-US" altLang="de-DE" sz="2200" dirty="0" err="1">
                <a:solidFill>
                  <a:srgbClr val="FF0000"/>
                </a:solidFill>
              </a:rPr>
              <a:t>Stoffen</a:t>
            </a:r>
            <a:br>
              <a:rPr lang="en-US" altLang="de-DE" sz="1800" dirty="0"/>
            </a:br>
            <a:br>
              <a:rPr lang="en-US" altLang="de-DE" sz="600" dirty="0"/>
            </a:br>
            <a:endParaRPr lang="en-US" altLang="de-DE" sz="18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Gesetzliche</a:t>
            </a:r>
            <a:r>
              <a:rPr lang="en-US" altLang="de-DE" dirty="0"/>
              <a:t> </a:t>
            </a:r>
            <a:r>
              <a:rPr lang="en-US" altLang="de-DE" dirty="0" err="1"/>
              <a:t>Grundlagen</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Grafik 4">
            <a:extLst>
              <a:ext uri="{FF2B5EF4-FFF2-40B4-BE49-F238E27FC236}">
                <a16:creationId xmlns:a16="http://schemas.microsoft.com/office/drawing/2014/main" id="{24466F85-D88A-4211-8862-213F955FFA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378010" y="4205352"/>
            <a:ext cx="2915816" cy="1840204"/>
          </a:xfrm>
          <a:prstGeom prst="rect">
            <a:avLst/>
          </a:prstGeom>
        </p:spPr>
      </p:pic>
      <p:pic>
        <p:nvPicPr>
          <p:cNvPr id="7" name="Picture 2" descr="Bildergebnis fÃ¼r isotopengenerator leybold">
            <a:extLst>
              <a:ext uri="{FF2B5EF4-FFF2-40B4-BE49-F238E27FC236}">
                <a16:creationId xmlns:a16="http://schemas.microsoft.com/office/drawing/2014/main" id="{A47DEB39-2637-4893-ADEF-80ABB6F97C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948" y="2807723"/>
            <a:ext cx="2464891" cy="2464891"/>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8934BB94-31BC-418C-8F81-345BC94949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6685" y="2807722"/>
            <a:ext cx="4565613" cy="1557381"/>
          </a:xfrm>
          <a:prstGeom prst="rect">
            <a:avLst/>
          </a:prstGeom>
        </p:spPr>
      </p:pic>
    </p:spTree>
    <p:extLst>
      <p:ext uri="{BB962C8B-B14F-4D97-AF65-F5344CB8AC3E}">
        <p14:creationId xmlns:p14="http://schemas.microsoft.com/office/powerpoint/2010/main" val="337741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marL="0" indent="0" eaLnBrk="1" hangingPunct="1">
              <a:lnSpc>
                <a:spcPct val="120000"/>
              </a:lnSpc>
              <a:buNone/>
            </a:pPr>
            <a:r>
              <a:rPr lang="en-US" altLang="de-DE" sz="2600" b="1" dirty="0" err="1"/>
              <a:t>Dosisbegrenzung</a:t>
            </a:r>
            <a:r>
              <a:rPr lang="en-US" altLang="de-DE" sz="2600" b="1" dirty="0"/>
              <a:t> (§72 </a:t>
            </a:r>
            <a:r>
              <a:rPr lang="en-US" altLang="de-DE" sz="2600" b="1" dirty="0" err="1"/>
              <a:t>StrlSchV</a:t>
            </a:r>
            <a:r>
              <a:rPr lang="en-US" altLang="de-DE" sz="2600" b="1" dirty="0"/>
              <a:t>)</a:t>
            </a:r>
          </a:p>
          <a:p>
            <a:pPr eaLnBrk="1" hangingPunct="1">
              <a:lnSpc>
                <a:spcPct val="120000"/>
              </a:lnSpc>
              <a:buFont typeface="Wingdings" panose="05000000000000000000" pitchFamily="2" charset="2"/>
              <a:buChar char="Ø"/>
            </a:pPr>
            <a:r>
              <a:rPr lang="en-US" altLang="de-DE" sz="2400" b="1" dirty="0" err="1"/>
              <a:t>Einhaltung</a:t>
            </a:r>
            <a:r>
              <a:rPr lang="en-US" altLang="de-DE" sz="2400" b="1" dirty="0"/>
              <a:t> der </a:t>
            </a:r>
            <a:r>
              <a:rPr lang="en-US" altLang="de-DE" sz="2400" b="1" dirty="0" err="1"/>
              <a:t>Dosisgrenzwerte</a:t>
            </a:r>
            <a:endParaRPr lang="en-US" altLang="de-DE" sz="2400" b="1" dirty="0"/>
          </a:p>
          <a:p>
            <a:pPr eaLnBrk="1" hangingPunct="1">
              <a:lnSpc>
                <a:spcPct val="120000"/>
              </a:lnSpc>
              <a:buFont typeface="Wingdings" panose="05000000000000000000" pitchFamily="2" charset="2"/>
              <a:buChar char="Ø"/>
            </a:pPr>
            <a:r>
              <a:rPr lang="en-US" altLang="de-DE" sz="2400" b="1" dirty="0" err="1"/>
              <a:t>Effektive</a:t>
            </a:r>
            <a:r>
              <a:rPr lang="en-US" altLang="de-DE" sz="2400" b="1" dirty="0"/>
              <a:t> </a:t>
            </a:r>
            <a:r>
              <a:rPr lang="en-US" altLang="de-DE" sz="2400" b="1" dirty="0" err="1"/>
              <a:t>Dosis</a:t>
            </a:r>
            <a:r>
              <a:rPr lang="en-US" altLang="de-DE" sz="2400" b="1" dirty="0"/>
              <a:t>:</a:t>
            </a:r>
          </a:p>
          <a:p>
            <a:pPr lvl="1" eaLnBrk="1" hangingPunct="1">
              <a:lnSpc>
                <a:spcPct val="120000"/>
              </a:lnSpc>
              <a:buFont typeface="Wingdings" panose="05000000000000000000" pitchFamily="2" charset="2"/>
              <a:buChar char="Ø"/>
            </a:pPr>
            <a:r>
              <a:rPr lang="en-US" altLang="de-DE" sz="1800" dirty="0" err="1"/>
              <a:t>Bevölkerung</a:t>
            </a:r>
            <a:r>
              <a:rPr lang="en-US" altLang="de-DE" sz="1800" dirty="0"/>
              <a:t>:</a:t>
            </a:r>
            <a:r>
              <a:rPr lang="en-US" altLang="de-DE" sz="1800" b="1" dirty="0"/>
              <a:t>			</a:t>
            </a:r>
            <a:r>
              <a:rPr lang="en-US" altLang="de-DE" sz="1800" b="1" dirty="0">
                <a:solidFill>
                  <a:srgbClr val="FF0000"/>
                </a:solidFill>
              </a:rPr>
              <a:t>1 </a:t>
            </a:r>
            <a:r>
              <a:rPr lang="en-US" altLang="de-DE" sz="1800" b="1" dirty="0" err="1">
                <a:solidFill>
                  <a:srgbClr val="FF0000"/>
                </a:solidFill>
              </a:rPr>
              <a:t>mSv</a:t>
            </a:r>
            <a:r>
              <a:rPr lang="en-US" altLang="de-DE" sz="1800" b="1" dirty="0">
                <a:solidFill>
                  <a:srgbClr val="FF0000"/>
                </a:solidFill>
              </a:rPr>
              <a:t>/a</a:t>
            </a:r>
          </a:p>
          <a:p>
            <a:pPr lvl="1" eaLnBrk="1" hangingPunct="1">
              <a:lnSpc>
                <a:spcPct val="120000"/>
              </a:lnSpc>
              <a:buFont typeface="Wingdings" panose="05000000000000000000" pitchFamily="2" charset="2"/>
              <a:buChar char="Ø"/>
            </a:pPr>
            <a:r>
              <a:rPr lang="en-US" altLang="de-DE" sz="1800" dirty="0" err="1"/>
              <a:t>Beruflich</a:t>
            </a:r>
            <a:r>
              <a:rPr lang="en-US" altLang="de-DE" sz="1800" dirty="0"/>
              <a:t> </a:t>
            </a:r>
            <a:r>
              <a:rPr lang="en-US" altLang="de-DE" sz="1800" dirty="0" err="1"/>
              <a:t>veranlasst</a:t>
            </a:r>
            <a:r>
              <a:rPr lang="en-US" altLang="de-DE" sz="1800" dirty="0"/>
              <a:t>:</a:t>
            </a:r>
            <a:r>
              <a:rPr lang="en-US" altLang="de-DE" sz="1800" b="1" dirty="0"/>
              <a:t>		</a:t>
            </a:r>
            <a:r>
              <a:rPr lang="en-US" altLang="de-DE" sz="1800" b="1" dirty="0">
                <a:solidFill>
                  <a:srgbClr val="FF0000"/>
                </a:solidFill>
              </a:rPr>
              <a:t>20mSv/a</a:t>
            </a:r>
            <a:br>
              <a:rPr lang="en-US" altLang="de-DE" sz="2200" b="1" dirty="0"/>
            </a:br>
            <a:br>
              <a:rPr lang="en-US" altLang="de-DE" sz="2200" b="1" dirty="0"/>
            </a:br>
            <a:endParaRPr lang="de-DE" altLang="de-DE" sz="12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Strahlenschutz</a:t>
            </a:r>
            <a:r>
              <a:rPr lang="en-US" altLang="de-DE" dirty="0"/>
              <a:t> </a:t>
            </a:r>
            <a:r>
              <a:rPr lang="en-US" altLang="de-DE" dirty="0" err="1"/>
              <a:t>Unterricht</a:t>
            </a:r>
            <a:endParaRPr lang="es-ES" altLang="de-DE" dirty="0"/>
          </a:p>
        </p:txBody>
      </p:sp>
      <p:grpSp>
        <p:nvGrpSpPr>
          <p:cNvPr id="6" name="Gruppieren 5"/>
          <p:cNvGrpSpPr>
            <a:grpSpLocks noChangeAspect="1"/>
          </p:cNvGrpSpPr>
          <p:nvPr/>
        </p:nvGrpSpPr>
        <p:grpSpPr>
          <a:xfrm>
            <a:off x="6817892" y="189075"/>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797280"/>
            <a:ext cx="4032448" cy="2573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644008" y="5021034"/>
            <a:ext cx="4588394" cy="1292662"/>
          </a:xfrm>
          <a:prstGeom prst="rect">
            <a:avLst/>
          </a:prstGeom>
          <a:noFill/>
        </p:spPr>
        <p:txBody>
          <a:bodyPr wrap="square" rtlCol="0">
            <a:spAutoFit/>
          </a:bodyPr>
          <a:lstStyle/>
          <a:p>
            <a:r>
              <a:rPr lang="de-DE" sz="1300" b="1" u="sng" dirty="0"/>
              <a:t>Quelle</a:t>
            </a:r>
            <a:r>
              <a:rPr lang="de-DE" sz="1300" u="sng" dirty="0"/>
              <a:t> (auch der folgenden Abb.)</a:t>
            </a:r>
            <a:r>
              <a:rPr lang="de-DE" sz="1300" b="1" u="sng" dirty="0"/>
              <a:t>:</a:t>
            </a:r>
          </a:p>
          <a:p>
            <a:r>
              <a:rPr lang="de-DE" sz="1300" dirty="0"/>
              <a:t>Sahm, J. </a:t>
            </a:r>
            <a:r>
              <a:rPr lang="de-DE" sz="1300" i="1" dirty="0"/>
              <a:t>Radioaktive Stoffe, Sicherheitsregeln beim Umgang mit radioaktiven Quellen </a:t>
            </a:r>
            <a:r>
              <a:rPr lang="de-DE" sz="1300" dirty="0"/>
              <a:t>in</a:t>
            </a:r>
          </a:p>
          <a:p>
            <a:r>
              <a:rPr lang="de-DE" sz="1300" dirty="0"/>
              <a:t>Naturwissenschaften im Unterricht Physik, 15. Jg. 2004, </a:t>
            </a:r>
            <a:br>
              <a:rPr lang="de-DE" sz="1300" dirty="0"/>
            </a:br>
            <a:r>
              <a:rPr lang="de-DE" sz="1300" dirty="0"/>
              <a:t>S. 49-58, Friedrich-Verlag Velbert</a:t>
            </a:r>
          </a:p>
          <a:p>
            <a:r>
              <a:rPr lang="de-DE" sz="1300" dirty="0"/>
              <a:t>Best.-Nr. 13080, ISSN 0946-2147</a:t>
            </a:r>
          </a:p>
        </p:txBody>
      </p:sp>
      <p:pic>
        <p:nvPicPr>
          <p:cNvPr id="10" name="Picture 2" descr="M:\Schule\Unterricht\Bilder_Grafiken_allgemein\fuelle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9716" y="2317085"/>
            <a:ext cx="1293137" cy="1480195"/>
          </a:xfrm>
          <a:prstGeom prst="rect">
            <a:avLst/>
          </a:prstGeom>
          <a:noFill/>
          <a:extLst>
            <a:ext uri="{909E8E84-426E-40DD-AFC4-6F175D3DCCD1}">
              <a14:hiddenFill xmlns:a14="http://schemas.microsoft.com/office/drawing/2010/main">
                <a:solidFill>
                  <a:srgbClr val="FFFFFF"/>
                </a:solidFill>
              </a14:hiddenFill>
            </a:ext>
          </a:extLst>
        </p:spPr>
      </p:pic>
      <p:sp>
        <p:nvSpPr>
          <p:cNvPr id="3" name="Abgerundetes Rechteck 2"/>
          <p:cNvSpPr/>
          <p:nvPr/>
        </p:nvSpPr>
        <p:spPr bwMode="auto">
          <a:xfrm>
            <a:off x="5588319" y="1268760"/>
            <a:ext cx="3371105" cy="864096"/>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0000"/>
                </a:solidFill>
                <a:effectLst/>
                <a:latin typeface="Arial" charset="0"/>
                <a:cs typeface="Arial" charset="0"/>
              </a:rPr>
              <a:t>Übergeordnet:</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0000"/>
                </a:solidFill>
                <a:effectLst/>
                <a:latin typeface="Arial" charset="0"/>
                <a:cs typeface="Arial" charset="0"/>
              </a:rPr>
              <a:t>Strahlenschutzgrundsätze!</a:t>
            </a:r>
          </a:p>
          <a:p>
            <a:pPr marL="0" marR="0" indent="0" algn="ctr" defTabSz="914400" rtl="0" eaLnBrk="1" fontAlgn="base" latinLnBrk="0" hangingPunct="1">
              <a:lnSpc>
                <a:spcPct val="100000"/>
              </a:lnSpc>
              <a:spcBef>
                <a:spcPct val="0"/>
              </a:spcBef>
              <a:spcAft>
                <a:spcPct val="0"/>
              </a:spcAft>
              <a:buClrTx/>
              <a:buSzTx/>
              <a:buFontTx/>
              <a:buNone/>
              <a:tabLst/>
            </a:pPr>
            <a:r>
              <a:rPr lang="de-DE" b="1" dirty="0">
                <a:solidFill>
                  <a:srgbClr val="FF0000"/>
                </a:solidFill>
              </a:rPr>
              <a:t>(5 große A!)</a:t>
            </a:r>
            <a:endParaRPr kumimoji="0" lang="de-DE" sz="1800" b="1" i="0" u="none" strike="noStrike" cap="none" normalizeH="0" baseline="0" dirty="0">
              <a:ln>
                <a:noFill/>
              </a:ln>
              <a:solidFill>
                <a:srgbClr val="FF0000"/>
              </a:solidFill>
              <a:effectLst/>
              <a:latin typeface="Arial" charset="0"/>
              <a:cs typeface="Arial" charset="0"/>
            </a:endParaRPr>
          </a:p>
        </p:txBody>
      </p:sp>
      <p:sp>
        <p:nvSpPr>
          <p:cNvPr id="4" name="Rechteck 3">
            <a:extLst>
              <a:ext uri="{FF2B5EF4-FFF2-40B4-BE49-F238E27FC236}">
                <a16:creationId xmlns:a16="http://schemas.microsoft.com/office/drawing/2014/main" id="{CAEE5D5B-3CD1-4ED8-AA0F-49E7EF155C3E}"/>
              </a:ext>
            </a:extLst>
          </p:cNvPr>
          <p:cNvSpPr/>
          <p:nvPr/>
        </p:nvSpPr>
        <p:spPr bwMode="auto">
          <a:xfrm>
            <a:off x="827584" y="4005064"/>
            <a:ext cx="1224136"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11" name="Rechteck 10">
            <a:extLst>
              <a:ext uri="{FF2B5EF4-FFF2-40B4-BE49-F238E27FC236}">
                <a16:creationId xmlns:a16="http://schemas.microsoft.com/office/drawing/2014/main" id="{416EC11D-9521-4F5B-9E9B-8579E4878722}"/>
              </a:ext>
            </a:extLst>
          </p:cNvPr>
          <p:cNvSpPr/>
          <p:nvPr/>
        </p:nvSpPr>
        <p:spPr bwMode="auto">
          <a:xfrm>
            <a:off x="539552" y="4198794"/>
            <a:ext cx="2808312" cy="37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cs typeface="Arial" charset="0"/>
              </a:rPr>
              <a:t>Aufnahme gering halten!</a:t>
            </a:r>
          </a:p>
        </p:txBody>
      </p:sp>
    </p:spTree>
    <p:extLst>
      <p:ext uri="{BB962C8B-B14F-4D97-AF65-F5344CB8AC3E}">
        <p14:creationId xmlns:p14="http://schemas.microsoft.com/office/powerpoint/2010/main" val="84634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marL="0" indent="0" eaLnBrk="1" hangingPunct="1">
              <a:lnSpc>
                <a:spcPct val="120000"/>
              </a:lnSpc>
              <a:buNone/>
            </a:pPr>
            <a:r>
              <a:rPr lang="en-US" altLang="de-DE" sz="2600" b="1" dirty="0" err="1"/>
              <a:t>Vermeidung</a:t>
            </a:r>
            <a:r>
              <a:rPr lang="en-US" altLang="de-DE" sz="2600" b="1" dirty="0"/>
              <a:t> &amp; </a:t>
            </a:r>
            <a:r>
              <a:rPr lang="en-US" altLang="de-DE" sz="2600" b="1" dirty="0" err="1"/>
              <a:t>Reduktion</a:t>
            </a:r>
            <a:endParaRPr lang="en-US" altLang="de-DE" sz="2600" b="1" dirty="0"/>
          </a:p>
          <a:p>
            <a:pPr eaLnBrk="1" hangingPunct="1">
              <a:lnSpc>
                <a:spcPct val="120000"/>
              </a:lnSpc>
              <a:buFont typeface="Wingdings" panose="05000000000000000000" pitchFamily="2" charset="2"/>
              <a:buChar char="Ø"/>
            </a:pPr>
            <a:r>
              <a:rPr lang="en-US" altLang="de-DE" sz="2400" b="1" dirty="0" err="1"/>
              <a:t>Vermeidung</a:t>
            </a:r>
            <a:endParaRPr lang="en-US" altLang="de-DE" sz="2400" b="1" dirty="0"/>
          </a:p>
          <a:p>
            <a:pPr lvl="1" eaLnBrk="1" hangingPunct="1">
              <a:lnSpc>
                <a:spcPct val="120000"/>
              </a:lnSpc>
              <a:buFont typeface="Wingdings" panose="05000000000000000000" pitchFamily="2" charset="2"/>
              <a:buChar char="Ø"/>
            </a:pPr>
            <a:r>
              <a:rPr lang="en-US" altLang="de-DE" sz="1800" dirty="0" err="1"/>
              <a:t>Jeder</a:t>
            </a:r>
            <a:r>
              <a:rPr lang="en-US" altLang="de-DE" sz="1800" dirty="0"/>
              <a:t> </a:t>
            </a:r>
            <a:r>
              <a:rPr lang="en-US" altLang="de-DE" sz="1800" dirty="0" err="1"/>
              <a:t>unnötigen</a:t>
            </a:r>
            <a:r>
              <a:rPr lang="en-US" altLang="de-DE" sz="1800" dirty="0"/>
              <a:t> </a:t>
            </a:r>
            <a:r>
              <a:rPr lang="en-US" altLang="de-DE" sz="1800" dirty="0" err="1"/>
              <a:t>Strahlenexposition</a:t>
            </a:r>
            <a:endParaRPr lang="en-US" altLang="de-DE" sz="1800" dirty="0"/>
          </a:p>
          <a:p>
            <a:pPr lvl="1" eaLnBrk="1" hangingPunct="1">
              <a:lnSpc>
                <a:spcPct val="120000"/>
              </a:lnSpc>
              <a:buFont typeface="Wingdings" panose="05000000000000000000" pitchFamily="2" charset="2"/>
              <a:buChar char="Ø"/>
            </a:pPr>
            <a:r>
              <a:rPr lang="en-US" altLang="de-DE" sz="1800" dirty="0" err="1"/>
              <a:t>Jeder</a:t>
            </a:r>
            <a:r>
              <a:rPr lang="en-US" altLang="de-DE" sz="1800" dirty="0"/>
              <a:t> </a:t>
            </a:r>
            <a:r>
              <a:rPr lang="en-US" altLang="de-DE" sz="1800" dirty="0" err="1"/>
              <a:t>unnötigen</a:t>
            </a:r>
            <a:r>
              <a:rPr lang="en-US" altLang="de-DE" sz="1800" dirty="0"/>
              <a:t> </a:t>
            </a:r>
            <a:r>
              <a:rPr lang="en-US" altLang="de-DE" sz="1800" dirty="0" err="1"/>
              <a:t>Kontamination</a:t>
            </a:r>
            <a:br>
              <a:rPr lang="en-US" altLang="de-DE" sz="1800" dirty="0"/>
            </a:br>
            <a:endParaRPr lang="en-US" altLang="de-DE" sz="1800" dirty="0"/>
          </a:p>
          <a:p>
            <a:pPr eaLnBrk="1" hangingPunct="1">
              <a:lnSpc>
                <a:spcPct val="120000"/>
              </a:lnSpc>
              <a:buFont typeface="Wingdings" panose="05000000000000000000" pitchFamily="2" charset="2"/>
              <a:buChar char="Ø"/>
            </a:pPr>
            <a:r>
              <a:rPr lang="en-US" altLang="de-DE" sz="2400" b="1" dirty="0" err="1"/>
              <a:t>Reduktion</a:t>
            </a:r>
            <a:endParaRPr lang="en-US" altLang="de-DE" sz="2400" b="1" dirty="0"/>
          </a:p>
          <a:p>
            <a:pPr lvl="1" eaLnBrk="1" hangingPunct="1">
              <a:buFont typeface="Wingdings" pitchFamily="2" charset="2"/>
              <a:buChar char="Ø"/>
            </a:pPr>
            <a:r>
              <a:rPr lang="en-US" altLang="de-DE" sz="1800" dirty="0"/>
              <a:t>Der </a:t>
            </a:r>
            <a:r>
              <a:rPr lang="en-US" altLang="de-DE" sz="1800" dirty="0" err="1"/>
              <a:t>tatsächlichen</a:t>
            </a:r>
            <a:r>
              <a:rPr lang="en-US" altLang="de-DE" sz="1800" dirty="0"/>
              <a:t> </a:t>
            </a:r>
            <a:r>
              <a:rPr lang="de-DE" altLang="de-DE" sz="1800" dirty="0"/>
              <a:t>Strahlenexposition und Kontamination </a:t>
            </a:r>
            <a:br>
              <a:rPr lang="de-DE" altLang="de-DE" sz="1800" dirty="0"/>
            </a:br>
            <a:r>
              <a:rPr lang="de-DE" altLang="de-DE" sz="1800" dirty="0"/>
              <a:t>auf das Notwendigste</a:t>
            </a:r>
          </a:p>
          <a:p>
            <a:pPr lvl="1" eaLnBrk="1" hangingPunct="1">
              <a:buFont typeface="Wingdings" pitchFamily="2" charset="2"/>
              <a:buChar char="Ø"/>
            </a:pPr>
            <a:r>
              <a:rPr lang="de-DE" altLang="de-DE" sz="1800" dirty="0"/>
              <a:t>unter Berücksichtigung des jeweiligen Standes der Wissenschaft und Technik</a:t>
            </a:r>
            <a:br>
              <a:rPr lang="en-US" altLang="de-DE" b="1" dirty="0"/>
            </a:br>
            <a:endParaRPr lang="de-DE" altLang="de-DE" sz="12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Strahlenschutz</a:t>
            </a:r>
            <a:r>
              <a:rPr lang="en-US" altLang="de-DE" dirty="0"/>
              <a:t> </a:t>
            </a:r>
            <a:r>
              <a:rPr lang="en-US" altLang="de-DE" dirty="0" err="1"/>
              <a:t>Unterricht</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7" y="1628800"/>
            <a:ext cx="3299097" cy="210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53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marL="533400" indent="-533400" eaLnBrk="1" hangingPunct="1">
              <a:buFont typeface="Wingdings" pitchFamily="2" charset="2"/>
              <a:buNone/>
            </a:pPr>
            <a:r>
              <a:rPr lang="de-DE" altLang="de-DE" sz="2400" b="1" dirty="0"/>
              <a:t>Zweistufige Überwachung </a:t>
            </a:r>
            <a:br>
              <a:rPr lang="de-DE" altLang="de-DE" sz="2000" dirty="0"/>
            </a:br>
            <a:endParaRPr lang="de-DE" altLang="de-DE" sz="1000" b="1" dirty="0"/>
          </a:p>
          <a:p>
            <a:pPr marL="914400" lvl="1" indent="-457200" eaLnBrk="1" hangingPunct="1">
              <a:buFont typeface="Wingdings" pitchFamily="2" charset="2"/>
              <a:buAutoNum type="arabicPeriod"/>
            </a:pPr>
            <a:r>
              <a:rPr lang="de-DE" altLang="de-DE" sz="2400" b="1" dirty="0">
                <a:solidFill>
                  <a:srgbClr val="CC3300"/>
                </a:solidFill>
              </a:rPr>
              <a:t>Genehmigungsbedürftiger  Umgang</a:t>
            </a:r>
            <a:r>
              <a:rPr lang="de-DE" altLang="de-DE" sz="2400" b="1" dirty="0"/>
              <a:t> </a:t>
            </a:r>
            <a:br>
              <a:rPr lang="de-DE" altLang="de-DE" sz="2400" b="1" dirty="0"/>
            </a:br>
            <a:r>
              <a:rPr lang="de-DE" altLang="de-DE" sz="2400" b="1" dirty="0"/>
              <a:t>(§ 12 </a:t>
            </a:r>
            <a:r>
              <a:rPr lang="de-DE" altLang="de-DE" sz="2400" b="1" dirty="0" err="1"/>
              <a:t>StrlSchG</a:t>
            </a:r>
            <a:r>
              <a:rPr lang="de-DE" altLang="de-DE" sz="2400" b="1" dirty="0"/>
              <a:t>)</a:t>
            </a:r>
            <a:br>
              <a:rPr lang="de-DE" altLang="de-DE" sz="1800" dirty="0"/>
            </a:br>
            <a:r>
              <a:rPr lang="de-DE" altLang="de-DE" sz="1800" dirty="0"/>
              <a:t>mit radioaktiven Stoffen </a:t>
            </a:r>
            <a:br>
              <a:rPr lang="de-DE" altLang="de-DE" sz="1800" dirty="0"/>
            </a:br>
            <a:r>
              <a:rPr lang="de-DE" altLang="de-DE" sz="1800" dirty="0"/>
              <a:t>oder einer Röntgeneinrichtung</a:t>
            </a:r>
            <a:r>
              <a:rPr lang="de-DE" altLang="de-DE" sz="1800" b="1" dirty="0"/>
              <a:t>	</a:t>
            </a:r>
            <a:endParaRPr lang="de-DE" altLang="de-DE" sz="1800" dirty="0"/>
          </a:p>
          <a:p>
            <a:pPr marL="914400" lvl="1" indent="-457200" eaLnBrk="1" hangingPunct="1">
              <a:buFont typeface="Wingdings" pitchFamily="2" charset="2"/>
              <a:buAutoNum type="arabicPeriod"/>
            </a:pPr>
            <a:endParaRPr lang="de-DE" altLang="de-DE" sz="1000" dirty="0"/>
          </a:p>
          <a:p>
            <a:pPr marL="914400" lvl="1" indent="-457200" eaLnBrk="1" hangingPunct="1">
              <a:buFont typeface="Wingdings" pitchFamily="2" charset="2"/>
              <a:buAutoNum type="arabicPeriod"/>
            </a:pPr>
            <a:r>
              <a:rPr lang="de-DE" altLang="de-DE" sz="2400" b="1" dirty="0">
                <a:solidFill>
                  <a:srgbClr val="CC3300"/>
                </a:solidFill>
              </a:rPr>
              <a:t>Genehmigungsfreier Umgang</a:t>
            </a:r>
            <a:r>
              <a:rPr lang="de-DE" altLang="de-DE" sz="2400" b="1" dirty="0"/>
              <a:t> </a:t>
            </a:r>
            <a:br>
              <a:rPr lang="de-DE" altLang="de-DE" sz="2400" b="1" dirty="0"/>
            </a:br>
            <a:r>
              <a:rPr lang="de-DE" altLang="de-DE" sz="2400" b="1" dirty="0"/>
              <a:t>(§5 StrlSchV &amp; Anlage 3A/B)</a:t>
            </a:r>
            <a:br>
              <a:rPr lang="de-DE" altLang="de-DE" dirty="0"/>
            </a:br>
            <a:r>
              <a:rPr lang="de-DE" altLang="de-DE" sz="1800" dirty="0"/>
              <a:t>mit radioaktiven</a:t>
            </a:r>
            <a:r>
              <a:rPr lang="de-DE" altLang="de-DE" sz="1800" b="1" dirty="0"/>
              <a:t> </a:t>
            </a:r>
            <a:r>
              <a:rPr lang="de-DE" altLang="de-DE" sz="1800" dirty="0"/>
              <a:t>Stoffen </a:t>
            </a:r>
            <a:br>
              <a:rPr lang="de-DE" altLang="de-DE" sz="1800" dirty="0"/>
            </a:br>
            <a:r>
              <a:rPr lang="de-DE" altLang="de-DE" sz="1800" dirty="0"/>
              <a:t>oder einer Röntgeneinrichtung</a:t>
            </a:r>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Strahlenschutz</a:t>
            </a:r>
            <a:r>
              <a:rPr lang="en-US" altLang="de-DE" dirty="0"/>
              <a:t> </a:t>
            </a:r>
            <a:r>
              <a:rPr lang="en-US" altLang="de-DE" dirty="0" err="1"/>
              <a:t>Unterricht</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587551" y="1340768"/>
            <a:ext cx="2322993" cy="3067866"/>
          </a:xfrm>
          <a:solidFill>
            <a:srgbClr val="FFFF66"/>
          </a:solidFill>
        </p:spPr>
      </p:pic>
    </p:spTree>
    <p:extLst>
      <p:ext uri="{BB962C8B-B14F-4D97-AF65-F5344CB8AC3E}">
        <p14:creationId xmlns:p14="http://schemas.microsoft.com/office/powerpoint/2010/main" val="105894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sz="half" idx="1"/>
          </p:nvPr>
        </p:nvSpPr>
        <p:spPr>
          <a:xfrm>
            <a:off x="179512" y="1340768"/>
            <a:ext cx="8353301" cy="4785395"/>
          </a:xfrm>
          <a:noFill/>
        </p:spPr>
        <p:txBody>
          <a:bodyPr/>
          <a:lstStyle/>
          <a:p>
            <a:pPr eaLnBrk="1" hangingPunct="1">
              <a:lnSpc>
                <a:spcPct val="120000"/>
              </a:lnSpc>
              <a:buFont typeface="Wingdings" pitchFamily="2" charset="2"/>
              <a:buNone/>
            </a:pPr>
            <a:r>
              <a:rPr lang="en-US" altLang="de-DE" sz="2400" b="1" dirty="0" err="1">
                <a:solidFill>
                  <a:srgbClr val="FF0000"/>
                </a:solidFill>
              </a:rPr>
              <a:t>Genehmigungsfrei</a:t>
            </a:r>
            <a:r>
              <a:rPr lang="en-US" altLang="de-DE" sz="2400" b="1" dirty="0">
                <a:solidFill>
                  <a:srgbClr val="FF0000"/>
                </a:solidFill>
              </a:rPr>
              <a:t>:</a:t>
            </a:r>
          </a:p>
          <a:p>
            <a:pPr eaLnBrk="1" hangingPunct="1">
              <a:lnSpc>
                <a:spcPct val="120000"/>
              </a:lnSpc>
              <a:buFont typeface="Wingdings" pitchFamily="2" charset="2"/>
              <a:buNone/>
            </a:pPr>
            <a:br>
              <a:rPr lang="en-US" altLang="de-DE" sz="2600" b="1" dirty="0"/>
            </a:br>
            <a:br>
              <a:rPr lang="en-US" altLang="de-DE" sz="2600" b="1" dirty="0"/>
            </a:br>
            <a:endParaRPr lang="de-DE" altLang="de-DE" sz="1600" dirty="0"/>
          </a:p>
          <a:p>
            <a:pPr lvl="2" eaLnBrk="1" hangingPunct="1"/>
            <a:endParaRPr lang="de-DE" altLang="de-DE" sz="2000" dirty="0"/>
          </a:p>
          <a:p>
            <a:pPr lvl="2" eaLnBrk="1" hangingPunct="1"/>
            <a:endParaRPr lang="en-US" altLang="de-DE" sz="1900" dirty="0"/>
          </a:p>
        </p:txBody>
      </p:sp>
      <p:sp>
        <p:nvSpPr>
          <p:cNvPr id="3074" name="Rectangle 7"/>
          <p:cNvSpPr>
            <a:spLocks noGrp="1" noChangeArrowheads="1"/>
          </p:cNvSpPr>
          <p:nvPr>
            <p:ph type="title"/>
          </p:nvPr>
        </p:nvSpPr>
        <p:spPr>
          <a:noFill/>
        </p:spPr>
        <p:txBody>
          <a:bodyPr/>
          <a:lstStyle/>
          <a:p>
            <a:pPr algn="l" eaLnBrk="1" hangingPunct="1"/>
            <a:r>
              <a:rPr lang="en-US" altLang="de-DE" dirty="0" err="1"/>
              <a:t>Strahlenschutz</a:t>
            </a:r>
            <a:r>
              <a:rPr lang="en-US" altLang="de-DE" dirty="0"/>
              <a:t> </a:t>
            </a:r>
            <a:r>
              <a:rPr lang="en-US" altLang="de-DE" dirty="0" err="1"/>
              <a:t>Unterricht</a:t>
            </a:r>
            <a:endParaRPr lang="es-ES" altLang="de-DE" dirty="0"/>
          </a:p>
        </p:txBody>
      </p:sp>
      <p:grpSp>
        <p:nvGrpSpPr>
          <p:cNvPr id="6" name="Gruppieren 5"/>
          <p:cNvGrpSpPr>
            <a:grpSpLocks noChangeAspect="1"/>
          </p:cNvGrpSpPr>
          <p:nvPr/>
        </p:nvGrpSpPr>
        <p:grpSpPr>
          <a:xfrm>
            <a:off x="6804248" y="177664"/>
            <a:ext cx="2074961" cy="792000"/>
            <a:chOff x="3981954" y="188640"/>
            <a:chExt cx="4782094" cy="1825296"/>
          </a:xfrm>
        </p:grpSpPr>
        <p:pic>
          <p:nvPicPr>
            <p:cNvPr id="8" name="Picture 4" descr="m:\Profile\Rolf\Desktop\Radiation_Sign_DIN_EN_ISO_7010_Wikipedia_1808201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954" y="188640"/>
              <a:ext cx="205536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Profile\Rolf\Desktop\Radiation_new_sign_Wikipedia_18082017adiatio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13936"/>
              <a:ext cx="2175824" cy="180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elle 1"/>
          <p:cNvGraphicFramePr>
            <a:graphicFrameLocks noGrp="1"/>
          </p:cNvGraphicFramePr>
          <p:nvPr>
            <p:extLst>
              <p:ext uri="{D42A27DB-BD31-4B8C-83A1-F6EECF244321}">
                <p14:modId xmlns:p14="http://schemas.microsoft.com/office/powerpoint/2010/main" val="830670001"/>
              </p:ext>
            </p:extLst>
          </p:nvPr>
        </p:nvGraphicFramePr>
        <p:xfrm>
          <a:off x="251520" y="1844824"/>
          <a:ext cx="8496944" cy="5040809"/>
        </p:xfrm>
        <a:graphic>
          <a:graphicData uri="http://schemas.openxmlformats.org/drawingml/2006/table">
            <a:tbl>
              <a:tblPr firstRow="1" bandRow="1">
                <a:tableStyleId>{5C22544A-7EE6-4342-B048-85BDC9FD1C3A}</a:tableStyleId>
              </a:tblPr>
              <a:tblGrid>
                <a:gridCol w="501844">
                  <a:extLst>
                    <a:ext uri="{9D8B030D-6E8A-4147-A177-3AD203B41FA5}">
                      <a16:colId xmlns:a16="http://schemas.microsoft.com/office/drawing/2014/main" val="20000"/>
                    </a:ext>
                  </a:extLst>
                </a:gridCol>
                <a:gridCol w="1946428">
                  <a:extLst>
                    <a:ext uri="{9D8B030D-6E8A-4147-A177-3AD203B41FA5}">
                      <a16:colId xmlns:a16="http://schemas.microsoft.com/office/drawing/2014/main" val="20001"/>
                    </a:ext>
                  </a:extLst>
                </a:gridCol>
                <a:gridCol w="6048672">
                  <a:extLst>
                    <a:ext uri="{9D8B030D-6E8A-4147-A177-3AD203B41FA5}">
                      <a16:colId xmlns:a16="http://schemas.microsoft.com/office/drawing/2014/main" val="20002"/>
                    </a:ext>
                  </a:extLst>
                </a:gridCol>
              </a:tblGrid>
              <a:tr h="864096">
                <a:tc>
                  <a:txBody>
                    <a:bodyPr/>
                    <a:lstStyle/>
                    <a:p>
                      <a:r>
                        <a:rPr lang="de-DE" b="0" dirty="0">
                          <a:solidFill>
                            <a:schemeClr val="tx1"/>
                          </a:solidFill>
                        </a:rPr>
                        <a:t>1</a:t>
                      </a:r>
                    </a:p>
                  </a:txBody>
                  <a:tcPr>
                    <a:solidFill>
                      <a:schemeClr val="bg1">
                        <a:lumMod val="85000"/>
                      </a:schemeClr>
                    </a:solidFill>
                  </a:tcPr>
                </a:tc>
                <a:tc>
                  <a:txBody>
                    <a:bodyPr/>
                    <a:lstStyle/>
                    <a:p>
                      <a:r>
                        <a:rPr lang="de-DE" b="0" dirty="0">
                          <a:solidFill>
                            <a:schemeClr val="tx1"/>
                          </a:solidFill>
                        </a:rPr>
                        <a:t>Anwendung von Stoffen in der Medizin</a:t>
                      </a:r>
                    </a:p>
                  </a:txBody>
                  <a:tcPr>
                    <a:solidFill>
                      <a:schemeClr val="bg1">
                        <a:lumMod val="85000"/>
                      </a:schemeClr>
                    </a:solidFill>
                  </a:tcPr>
                </a:tc>
                <a:tc>
                  <a:txBody>
                    <a:bodyPr/>
                    <a:lstStyle/>
                    <a:p>
                      <a:r>
                        <a:rPr lang="de-DE" b="0" dirty="0">
                          <a:solidFill>
                            <a:schemeClr val="tx1"/>
                          </a:solidFill>
                        </a:rPr>
                        <a:t>am Menschen, wenn spezifische Aktivität a gegeben</a:t>
                      </a:r>
                      <a:r>
                        <a:rPr lang="de-DE" b="0" baseline="0" dirty="0">
                          <a:solidFill>
                            <a:schemeClr val="tx1"/>
                          </a:solidFill>
                        </a:rPr>
                        <a:t> mit</a:t>
                      </a:r>
                    </a:p>
                    <a:p>
                      <a:endParaRPr lang="de-DE" sz="1000" b="0" baseline="0" dirty="0">
                        <a:solidFill>
                          <a:schemeClr val="tx1"/>
                        </a:solidFill>
                      </a:endParaRPr>
                    </a:p>
                    <a:p>
                      <a:pPr algn="ctr"/>
                      <a:r>
                        <a:rPr lang="de-DE" b="1" baseline="0" dirty="0">
                          <a:solidFill>
                            <a:schemeClr val="tx1"/>
                          </a:solidFill>
                        </a:rPr>
                        <a:t>a = A/m ≤ 500</a:t>
                      </a:r>
                      <a:r>
                        <a:rPr lang="el-GR" b="1" baseline="0" dirty="0">
                          <a:solidFill>
                            <a:schemeClr val="tx1"/>
                          </a:solidFill>
                          <a:latin typeface="Calibri"/>
                        </a:rPr>
                        <a:t>μ</a:t>
                      </a:r>
                      <a:r>
                        <a:rPr lang="de-DE" b="1" baseline="0" dirty="0" err="1">
                          <a:solidFill>
                            <a:schemeClr val="tx1"/>
                          </a:solidFill>
                          <a:latin typeface="Calibri"/>
                        </a:rPr>
                        <a:t>Bq</a:t>
                      </a:r>
                      <a:r>
                        <a:rPr lang="de-DE" b="1" baseline="0" dirty="0">
                          <a:solidFill>
                            <a:schemeClr val="tx1"/>
                          </a:solidFill>
                          <a:latin typeface="Calibri"/>
                        </a:rPr>
                        <a:t>/g</a:t>
                      </a:r>
                      <a:endParaRPr lang="de-DE" b="1" dirty="0">
                        <a:solidFill>
                          <a:schemeClr val="tx1"/>
                        </a:solidFill>
                      </a:endParaRPr>
                    </a:p>
                  </a:txBody>
                  <a:tcPr>
                    <a:solidFill>
                      <a:schemeClr val="bg1">
                        <a:lumMod val="85000"/>
                      </a:schemeClr>
                    </a:solidFill>
                  </a:tcPr>
                </a:tc>
                <a:extLst>
                  <a:ext uri="{0D108BD9-81ED-4DB2-BD59-A6C34878D82A}">
                    <a16:rowId xmlns:a16="http://schemas.microsoft.com/office/drawing/2014/main" val="10000"/>
                  </a:ext>
                </a:extLst>
              </a:tr>
              <a:tr h="720080">
                <a:tc>
                  <a:txBody>
                    <a:bodyPr/>
                    <a:lstStyle/>
                    <a:p>
                      <a:r>
                        <a:rPr lang="de-DE" b="0" dirty="0">
                          <a:solidFill>
                            <a:schemeClr val="tx1"/>
                          </a:solidFill>
                        </a:rPr>
                        <a:t>2</a:t>
                      </a:r>
                    </a:p>
                  </a:txBody>
                  <a:tcPr>
                    <a:solidFill>
                      <a:schemeClr val="bg1">
                        <a:lumMod val="85000"/>
                      </a:schemeClr>
                    </a:solidFill>
                  </a:tcPr>
                </a:tc>
                <a:tc>
                  <a:txBody>
                    <a:bodyPr/>
                    <a:lstStyle/>
                    <a:p>
                      <a:r>
                        <a:rPr lang="de-DE" b="1" dirty="0">
                          <a:solidFill>
                            <a:schemeClr val="tx1"/>
                          </a:solidFill>
                        </a:rPr>
                        <a:t>Umgang mit Stoffen</a:t>
                      </a:r>
                    </a:p>
                  </a:txBody>
                  <a:tcPr>
                    <a:solidFill>
                      <a:schemeClr val="bg1">
                        <a:lumMod val="85000"/>
                      </a:schemeClr>
                    </a:solidFill>
                  </a:tcPr>
                </a:tc>
                <a:tc>
                  <a:txBody>
                    <a:bodyPr/>
                    <a:lstStyle/>
                    <a:p>
                      <a:pPr marL="285750" indent="-285750">
                        <a:buFont typeface="Arial" panose="020B0604020202020204" pitchFamily="34" charset="0"/>
                        <a:buChar char="•"/>
                      </a:pPr>
                      <a:r>
                        <a:rPr lang="de-DE" b="0" dirty="0">
                          <a:solidFill>
                            <a:schemeClr val="tx1"/>
                          </a:solidFill>
                        </a:rPr>
                        <a:t>mit </a:t>
                      </a:r>
                      <a:r>
                        <a:rPr lang="de-DE" b="1" dirty="0">
                          <a:solidFill>
                            <a:srgbClr val="FF0000"/>
                          </a:solidFill>
                        </a:rPr>
                        <a:t>Aktivität A </a:t>
                      </a:r>
                      <a:r>
                        <a:rPr lang="de-DE" b="1" baseline="0" dirty="0">
                          <a:solidFill>
                            <a:srgbClr val="FF0000"/>
                          </a:solidFill>
                        </a:rPr>
                        <a:t>≤ F </a:t>
                      </a:r>
                      <a:r>
                        <a:rPr lang="de-DE" b="1" baseline="0" dirty="0">
                          <a:solidFill>
                            <a:schemeClr val="tx1"/>
                          </a:solidFill>
                        </a:rPr>
                        <a:t>oder</a:t>
                      </a:r>
                      <a:br>
                        <a:rPr lang="de-DE" b="1" baseline="0" dirty="0">
                          <a:solidFill>
                            <a:schemeClr val="tx1"/>
                          </a:solidFill>
                        </a:rPr>
                      </a:br>
                      <a:endParaRPr lang="de-DE" sz="500" b="1" baseline="0" dirty="0">
                        <a:solidFill>
                          <a:schemeClr val="tx1"/>
                        </a:solidFill>
                      </a:endParaRPr>
                    </a:p>
                    <a:p>
                      <a:pPr marL="285750" indent="-285750">
                        <a:buFont typeface="Arial" panose="020B0604020202020204" pitchFamily="34" charset="0"/>
                        <a:buChar char="•"/>
                      </a:pPr>
                      <a:r>
                        <a:rPr lang="de-DE" b="0" dirty="0">
                          <a:solidFill>
                            <a:schemeClr val="tx1"/>
                          </a:solidFill>
                        </a:rPr>
                        <a:t>mit </a:t>
                      </a:r>
                      <a:r>
                        <a:rPr lang="de-DE" b="1" dirty="0">
                          <a:solidFill>
                            <a:srgbClr val="FF0000"/>
                          </a:solidFill>
                        </a:rPr>
                        <a:t>Summe</a:t>
                      </a:r>
                      <a:r>
                        <a:rPr lang="de-DE" b="0" dirty="0">
                          <a:solidFill>
                            <a:schemeClr val="tx1"/>
                          </a:solidFill>
                        </a:rPr>
                        <a:t> </a:t>
                      </a:r>
                      <a:r>
                        <a:rPr lang="de-DE" b="1" dirty="0">
                          <a:solidFill>
                            <a:srgbClr val="FF0000"/>
                          </a:solidFill>
                        </a:rPr>
                        <a:t>relativer Aktivitäten ∑ A/F </a:t>
                      </a:r>
                      <a:r>
                        <a:rPr lang="de-DE" b="1" baseline="0" dirty="0">
                          <a:solidFill>
                            <a:srgbClr val="FF0000"/>
                          </a:solidFill>
                        </a:rPr>
                        <a:t>≤ 1</a:t>
                      </a:r>
                      <a:endParaRPr lang="de-DE" b="0" dirty="0">
                        <a:solidFill>
                          <a:srgbClr val="FF0000"/>
                        </a:solidFill>
                      </a:endParaRPr>
                    </a:p>
                  </a:txBody>
                  <a:tcPr>
                    <a:solidFill>
                      <a:schemeClr val="bg1">
                        <a:lumMod val="85000"/>
                      </a:schemeClr>
                    </a:solidFill>
                  </a:tcPr>
                </a:tc>
                <a:extLst>
                  <a:ext uri="{0D108BD9-81ED-4DB2-BD59-A6C34878D82A}">
                    <a16:rowId xmlns:a16="http://schemas.microsoft.com/office/drawing/2014/main" val="10001"/>
                  </a:ext>
                </a:extLst>
              </a:tr>
              <a:tr h="919161">
                <a:tc>
                  <a:txBody>
                    <a:bodyPr/>
                    <a:lstStyle/>
                    <a:p>
                      <a:r>
                        <a:rPr lang="de-DE" b="0" dirty="0">
                          <a:solidFill>
                            <a:schemeClr val="tx1"/>
                          </a:solidFill>
                        </a:rPr>
                        <a:t>3</a:t>
                      </a:r>
                    </a:p>
                  </a:txBody>
                  <a:tcPr>
                    <a:solidFill>
                      <a:schemeClr val="bg1">
                        <a:lumMod val="85000"/>
                      </a:schemeClr>
                    </a:solidFill>
                  </a:tcPr>
                </a:tc>
                <a:tc>
                  <a:txBody>
                    <a:bodyPr/>
                    <a:lstStyle/>
                    <a:p>
                      <a:r>
                        <a:rPr lang="de-DE" b="1" dirty="0">
                          <a:solidFill>
                            <a:schemeClr val="tx1"/>
                          </a:solidFill>
                        </a:rPr>
                        <a:t>Verwendung von</a:t>
                      </a:r>
                    </a:p>
                  </a:txBody>
                  <a:tcP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Arial" panose="020B0604020202020204" pitchFamily="34" charset="0"/>
                        <a:buNone/>
                        <a:tabLst/>
                      </a:pPr>
                      <a:r>
                        <a:rPr lang="de-DE" sz="1800" b="1" kern="1200" dirty="0">
                          <a:solidFill>
                            <a:srgbClr val="FF0000"/>
                          </a:solidFill>
                          <a:latin typeface="+mn-lt"/>
                          <a:ea typeface="+mn-ea"/>
                          <a:cs typeface="+mn-cs"/>
                        </a:rPr>
                        <a:t>Bauartzugelassenen Präparaten (BAZ)</a:t>
                      </a:r>
                    </a:p>
                    <a:p>
                      <a:pPr marL="285750" marR="0" lvl="0" indent="-285750" algn="l" defTabSz="914400" rtl="0" eaLnBrk="1" fontAlgn="base" latinLnBrk="0" hangingPunct="1">
                        <a:lnSpc>
                          <a:spcPct val="100000"/>
                        </a:lnSpc>
                        <a:spcBef>
                          <a:spcPct val="20000"/>
                        </a:spcBef>
                        <a:spcAft>
                          <a:spcPct val="0"/>
                        </a:spcAft>
                        <a:buClr>
                          <a:schemeClr val="bg2"/>
                        </a:buClr>
                        <a:buSzPct val="75000"/>
                        <a:buFont typeface="Arial" panose="020B0604020202020204" pitchFamily="34" charset="0"/>
                        <a:buChar char="•"/>
                        <a:tabLst/>
                      </a:pPr>
                      <a:r>
                        <a:rPr kumimoji="0" lang="de-DE" sz="1800" b="1" i="0" u="none" strike="noStrike" kern="1200" cap="none" normalizeH="0" baseline="0" dirty="0">
                          <a:ln>
                            <a:noFill/>
                          </a:ln>
                          <a:solidFill>
                            <a:schemeClr val="tx1"/>
                          </a:solidFill>
                          <a:effectLst/>
                          <a:latin typeface="+mn-lt"/>
                          <a:ea typeface="+mn-ea"/>
                          <a:cs typeface="+mn-cs"/>
                        </a:rPr>
                        <a:t>u</a:t>
                      </a:r>
                      <a:r>
                        <a:rPr kumimoji="0" lang="de-DE" sz="1600" b="1" i="0" u="none" strike="noStrike" kern="1200" cap="none" normalizeH="0" baseline="0" dirty="0">
                          <a:ln>
                            <a:noFill/>
                          </a:ln>
                          <a:solidFill>
                            <a:schemeClr val="tx1"/>
                          </a:solidFill>
                          <a:effectLst/>
                          <a:latin typeface="Verdana" pitchFamily="34" charset="0"/>
                          <a:ea typeface="+mn-ea"/>
                          <a:cs typeface="Times New Roman" pitchFamily="18" charset="0"/>
                        </a:rPr>
                        <a:t>mschlossenes Gefäß</a:t>
                      </a:r>
                    </a:p>
                    <a:p>
                      <a:pPr marL="285750" marR="0" lvl="0" indent="-285750" algn="l" defTabSz="914400" rtl="0" eaLnBrk="1" fontAlgn="base" latinLnBrk="0" hangingPunct="1">
                        <a:lnSpc>
                          <a:spcPct val="100000"/>
                        </a:lnSpc>
                        <a:spcBef>
                          <a:spcPct val="20000"/>
                        </a:spcBef>
                        <a:spcAft>
                          <a:spcPct val="0"/>
                        </a:spcAft>
                        <a:buClr>
                          <a:schemeClr val="bg2"/>
                        </a:buClr>
                        <a:buSzPct val="75000"/>
                        <a:buFont typeface="Arial" panose="020B0604020202020204" pitchFamily="34" charset="0"/>
                        <a:buChar char="•"/>
                        <a:tabLst/>
                      </a:pPr>
                      <a:r>
                        <a:rPr kumimoji="0" lang="de-DE" sz="1600" b="1" i="0" u="none" strike="noStrike" kern="1200" cap="none" normalizeH="0" baseline="0" dirty="0">
                          <a:ln>
                            <a:noFill/>
                          </a:ln>
                          <a:solidFill>
                            <a:schemeClr val="tx1"/>
                          </a:solidFill>
                          <a:effectLst/>
                          <a:latin typeface="Verdana" pitchFamily="34" charset="0"/>
                          <a:ea typeface="+mn-ea"/>
                          <a:cs typeface="Times New Roman" pitchFamily="18" charset="0"/>
                        </a:rPr>
                        <a:t>Berührungssicher abgedeckt</a:t>
                      </a:r>
                    </a:p>
                    <a:p>
                      <a:pPr marL="285750" marR="0" lvl="0" indent="-285750" algn="l" defTabSz="914400" rtl="0" eaLnBrk="1" fontAlgn="base" latinLnBrk="0" hangingPunct="1">
                        <a:lnSpc>
                          <a:spcPct val="100000"/>
                        </a:lnSpc>
                        <a:spcBef>
                          <a:spcPct val="20000"/>
                        </a:spcBef>
                        <a:spcAft>
                          <a:spcPct val="0"/>
                        </a:spcAft>
                        <a:buClr>
                          <a:schemeClr val="bg2"/>
                        </a:buClr>
                        <a:buSzPct val="75000"/>
                        <a:buFont typeface="Arial" panose="020B0604020202020204" pitchFamily="34" charset="0"/>
                        <a:buChar char="•"/>
                        <a:tabLst/>
                      </a:pPr>
                      <a:r>
                        <a:rPr kumimoji="0" lang="de-DE" sz="1600" b="1" i="0" u="none" strike="noStrike" cap="none" normalizeH="0" baseline="0" dirty="0">
                          <a:ln>
                            <a:noFill/>
                          </a:ln>
                          <a:solidFill>
                            <a:schemeClr val="tx1"/>
                          </a:solidFill>
                          <a:effectLst/>
                          <a:latin typeface="Verdana" pitchFamily="34" charset="0"/>
                          <a:cs typeface="Times New Roman" pitchFamily="18" charset="0"/>
                        </a:rPr>
                        <a:t>Ortsdosisleistung H</a:t>
                      </a:r>
                      <a:r>
                        <a:rPr kumimoji="0" lang="de-DE" sz="1600" b="1" i="0" u="none" strike="noStrike" cap="none" normalizeH="0" baseline="32000" dirty="0">
                          <a:ln>
                            <a:noFill/>
                          </a:ln>
                          <a:solidFill>
                            <a:schemeClr val="tx1"/>
                          </a:solidFill>
                          <a:effectLst/>
                          <a:latin typeface="Verdana" pitchFamily="34" charset="0"/>
                          <a:cs typeface="Times New Roman" pitchFamily="18" charset="0"/>
                        </a:rPr>
                        <a:t>‘</a:t>
                      </a:r>
                      <a:r>
                        <a:rPr kumimoji="0" lang="de-DE" sz="1600" b="1" i="0" u="none" strike="noStrike" cap="none" normalizeH="0" baseline="0" dirty="0">
                          <a:ln>
                            <a:noFill/>
                          </a:ln>
                          <a:solidFill>
                            <a:schemeClr val="tx1"/>
                          </a:solidFill>
                          <a:effectLst/>
                          <a:latin typeface="Verdana" pitchFamily="34" charset="0"/>
                          <a:cs typeface="Times New Roman" pitchFamily="18" charset="0"/>
                        </a:rPr>
                        <a:t> </a:t>
                      </a:r>
                      <a:r>
                        <a:rPr kumimoji="0" lang="de-DE" sz="1600" b="1" i="0" u="sng" strike="noStrike" cap="none" normalizeH="0" baseline="0" dirty="0">
                          <a:ln>
                            <a:noFill/>
                          </a:ln>
                          <a:solidFill>
                            <a:schemeClr val="tx1"/>
                          </a:solidFill>
                          <a:effectLst/>
                          <a:latin typeface="Verdana" pitchFamily="34" charset="0"/>
                          <a:cs typeface="Times New Roman" pitchFamily="18" charset="0"/>
                        </a:rPr>
                        <a:t>&lt;</a:t>
                      </a:r>
                      <a:r>
                        <a:rPr kumimoji="0" lang="de-DE" sz="1600" b="1" i="0" u="none" strike="noStrike" cap="none" normalizeH="0" baseline="0" dirty="0">
                          <a:ln>
                            <a:noFill/>
                          </a:ln>
                          <a:solidFill>
                            <a:schemeClr val="tx1"/>
                          </a:solidFill>
                          <a:effectLst/>
                          <a:latin typeface="Verdana" pitchFamily="34" charset="0"/>
                          <a:cs typeface="Times New Roman" pitchFamily="18" charset="0"/>
                        </a:rPr>
                        <a:t> 1 µ</a:t>
                      </a:r>
                      <a:r>
                        <a:rPr kumimoji="0" lang="de-DE" sz="1600" b="1" i="0" u="none" strike="noStrike" cap="none" normalizeH="0" baseline="0" dirty="0" err="1">
                          <a:ln>
                            <a:noFill/>
                          </a:ln>
                          <a:solidFill>
                            <a:schemeClr val="tx1"/>
                          </a:solidFill>
                          <a:effectLst/>
                          <a:latin typeface="Verdana" pitchFamily="34" charset="0"/>
                          <a:cs typeface="Times New Roman" pitchFamily="18" charset="0"/>
                        </a:rPr>
                        <a:t>Sv</a:t>
                      </a:r>
                      <a:r>
                        <a:rPr kumimoji="0" lang="de-DE" sz="1600" b="1" i="0" u="none" strike="noStrike" cap="none" normalizeH="0" baseline="0" dirty="0">
                          <a:ln>
                            <a:noFill/>
                          </a:ln>
                          <a:solidFill>
                            <a:schemeClr val="tx1"/>
                          </a:solidFill>
                          <a:effectLst/>
                          <a:latin typeface="Verdana" pitchFamily="34" charset="0"/>
                          <a:cs typeface="Times New Roman" pitchFamily="18" charset="0"/>
                        </a:rPr>
                        <a:t>/h (Distanz 0,1m)</a:t>
                      </a:r>
                    </a:p>
                    <a:p>
                      <a:pPr marL="285750" marR="0" lvl="0" indent="-285750" algn="l" defTabSz="914400" rtl="0" eaLnBrk="1" fontAlgn="base" latinLnBrk="0" hangingPunct="1">
                        <a:lnSpc>
                          <a:spcPct val="100000"/>
                        </a:lnSpc>
                        <a:spcBef>
                          <a:spcPct val="20000"/>
                        </a:spcBef>
                        <a:spcAft>
                          <a:spcPct val="0"/>
                        </a:spcAft>
                        <a:buClr>
                          <a:schemeClr val="bg2"/>
                        </a:buClr>
                        <a:buSzPct val="75000"/>
                        <a:buFont typeface="Arial" panose="020B0604020202020204" pitchFamily="34" charset="0"/>
                        <a:buChar char="•"/>
                        <a:tabLst/>
                      </a:pPr>
                      <a:r>
                        <a:rPr kumimoji="0" lang="de-DE" sz="1600" b="1" i="0" u="none" strike="noStrike" cap="none" normalizeH="0" baseline="0" dirty="0">
                          <a:ln>
                            <a:noFill/>
                          </a:ln>
                          <a:solidFill>
                            <a:schemeClr val="tx1"/>
                          </a:solidFill>
                          <a:effectLst/>
                          <a:latin typeface="Verdana" pitchFamily="34" charset="0"/>
                          <a:cs typeface="Times New Roman" pitchFamily="18" charset="0"/>
                        </a:rPr>
                        <a:t>Aktivität A </a:t>
                      </a:r>
                      <a:r>
                        <a:rPr kumimoji="0" lang="de-DE" sz="1600" b="1" i="0" u="sng" strike="noStrike" cap="none" normalizeH="0" baseline="0" dirty="0">
                          <a:ln>
                            <a:noFill/>
                          </a:ln>
                          <a:solidFill>
                            <a:schemeClr val="tx1"/>
                          </a:solidFill>
                          <a:effectLst/>
                          <a:latin typeface="Verdana" pitchFamily="34" charset="0"/>
                          <a:cs typeface="Times New Roman" pitchFamily="18" charset="0"/>
                        </a:rPr>
                        <a:t>&lt;</a:t>
                      </a:r>
                      <a:r>
                        <a:rPr kumimoji="0" lang="de-DE" sz="1600" b="1" i="0" u="none" strike="noStrike" cap="none" normalizeH="0" baseline="0" dirty="0">
                          <a:ln>
                            <a:noFill/>
                          </a:ln>
                          <a:solidFill>
                            <a:schemeClr val="tx1"/>
                          </a:solidFill>
                          <a:effectLst/>
                          <a:latin typeface="Verdana" pitchFamily="34" charset="0"/>
                          <a:cs typeface="Times New Roman" pitchFamily="18" charset="0"/>
                        </a:rPr>
                        <a:t>  10 F </a:t>
                      </a:r>
                      <a:r>
                        <a:rPr kumimoji="0" lang="de-DE" sz="1600" b="1" i="0" u="none" strike="noStrike" cap="none" normalizeH="0" baseline="0" dirty="0">
                          <a:ln>
                            <a:noFill/>
                          </a:ln>
                          <a:solidFill>
                            <a:srgbClr val="FF0000"/>
                          </a:solidFill>
                          <a:effectLst/>
                          <a:latin typeface="Verdana" pitchFamily="34" charset="0"/>
                          <a:cs typeface="Times New Roman" pitchFamily="18" charset="0"/>
                        </a:rPr>
                        <a:t>(Summenregel </a:t>
                      </a:r>
                      <a:r>
                        <a:rPr lang="de-DE" sz="1600" b="1" dirty="0">
                          <a:solidFill>
                            <a:srgbClr val="FF0000"/>
                          </a:solidFill>
                        </a:rPr>
                        <a:t>∑ A/F </a:t>
                      </a:r>
                      <a:r>
                        <a:rPr lang="de-DE" sz="1600" b="1" baseline="0" dirty="0">
                          <a:solidFill>
                            <a:srgbClr val="FF0000"/>
                          </a:solidFill>
                        </a:rPr>
                        <a:t>≤ 10</a:t>
                      </a:r>
                      <a:r>
                        <a:rPr kumimoji="0" lang="de-DE" sz="1600" b="1" i="0" u="none" strike="noStrike" cap="none" normalizeH="0" baseline="0" dirty="0">
                          <a:ln>
                            <a:noFill/>
                          </a:ln>
                          <a:solidFill>
                            <a:srgbClr val="FF0000"/>
                          </a:solidFill>
                          <a:effectLst/>
                          <a:latin typeface="Verdana" pitchFamily="34" charset="0"/>
                          <a:cs typeface="Times New Roman" pitchFamily="18" charset="0"/>
                        </a:rPr>
                        <a:t>)</a:t>
                      </a:r>
                      <a:endParaRPr lang="de-DE" b="0" dirty="0">
                        <a:solidFill>
                          <a:srgbClr val="FF0000"/>
                        </a:solidFill>
                      </a:endParaRPr>
                    </a:p>
                  </a:txBody>
                  <a:tcPr>
                    <a:solidFill>
                      <a:schemeClr val="bg1">
                        <a:lumMod val="85000"/>
                      </a:schemeClr>
                    </a:solidFill>
                  </a:tcPr>
                </a:tc>
                <a:extLst>
                  <a:ext uri="{0D108BD9-81ED-4DB2-BD59-A6C34878D82A}">
                    <a16:rowId xmlns:a16="http://schemas.microsoft.com/office/drawing/2014/main" val="10002"/>
                  </a:ext>
                </a:extLst>
              </a:tr>
              <a:tr h="609176">
                <a:tc>
                  <a:txBody>
                    <a:bodyPr/>
                    <a:lstStyle/>
                    <a:p>
                      <a:r>
                        <a:rPr lang="de-DE" b="0" dirty="0">
                          <a:solidFill>
                            <a:schemeClr val="tx1"/>
                          </a:solidFill>
                        </a:rPr>
                        <a:t>4</a:t>
                      </a:r>
                    </a:p>
                  </a:txBody>
                  <a:tcPr>
                    <a:solidFill>
                      <a:schemeClr val="bg1">
                        <a:lumMod val="85000"/>
                      </a:schemeClr>
                    </a:solidFill>
                  </a:tcPr>
                </a:tc>
                <a:tc>
                  <a:txBody>
                    <a:bodyPr/>
                    <a:lstStyle/>
                    <a:p>
                      <a:r>
                        <a:rPr lang="de-DE" sz="1800" b="1" kern="1200" dirty="0">
                          <a:solidFill>
                            <a:schemeClr val="tx1"/>
                          </a:solidFill>
                          <a:latin typeface="+mn-lt"/>
                          <a:ea typeface="+mn-ea"/>
                          <a:cs typeface="+mn-cs"/>
                        </a:rPr>
                        <a:t>Lagerung von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rgbClr val="FF0000"/>
                          </a:solidFill>
                          <a:latin typeface="+mn-lt"/>
                          <a:ea typeface="+mn-ea"/>
                          <a:cs typeface="+mn-cs"/>
                        </a:rPr>
                        <a:t>bauartzugelassenen Vorrichtungen deren Gesamtaktivität A &lt;  1000 F </a:t>
                      </a:r>
                      <a:br>
                        <a:rPr lang="de-DE" sz="1800" b="1" kern="1200" dirty="0">
                          <a:solidFill>
                            <a:srgbClr val="FF0000"/>
                          </a:solidFill>
                          <a:latin typeface="+mn-lt"/>
                          <a:ea typeface="+mn-ea"/>
                          <a:cs typeface="+mn-cs"/>
                        </a:rPr>
                      </a:br>
                      <a:r>
                        <a:rPr lang="de-DE" sz="1800" b="1" kern="1200" dirty="0">
                          <a:solidFill>
                            <a:srgbClr val="FF0000"/>
                          </a:solidFill>
                          <a:latin typeface="+mn-lt"/>
                          <a:ea typeface="+mn-ea"/>
                          <a:cs typeface="+mn-cs"/>
                        </a:rPr>
                        <a:t>(Summenregel </a:t>
                      </a:r>
                      <a:r>
                        <a:rPr lang="de-DE" b="1" dirty="0">
                          <a:solidFill>
                            <a:srgbClr val="FF0000"/>
                          </a:solidFill>
                        </a:rPr>
                        <a:t>∑ A/F </a:t>
                      </a:r>
                      <a:r>
                        <a:rPr lang="de-DE" b="1" baseline="0" dirty="0">
                          <a:solidFill>
                            <a:srgbClr val="FF0000"/>
                          </a:solidFill>
                        </a:rPr>
                        <a:t>≤ 1000)</a:t>
                      </a:r>
                      <a:endParaRPr lang="de-DE" sz="1800" b="1" kern="1200" dirty="0">
                        <a:solidFill>
                          <a:srgbClr val="FF0000"/>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0003"/>
                  </a:ext>
                </a:extLst>
              </a:tr>
              <a:tr h="919161">
                <a:tc>
                  <a:txBody>
                    <a:bodyPr/>
                    <a:lstStyle/>
                    <a:p>
                      <a:r>
                        <a:rPr lang="de-DE" b="0" dirty="0">
                          <a:solidFill>
                            <a:schemeClr val="tx1"/>
                          </a:solidFill>
                        </a:rPr>
                        <a:t>5</a:t>
                      </a:r>
                    </a:p>
                  </a:txBody>
                  <a:tcPr>
                    <a:solidFill>
                      <a:schemeClr val="bg1">
                        <a:lumMod val="85000"/>
                      </a:schemeClr>
                    </a:solidFill>
                  </a:tcPr>
                </a:tc>
                <a:tc>
                  <a:txBody>
                    <a:bodyPr/>
                    <a:lstStyle/>
                    <a:p>
                      <a:r>
                        <a:rPr lang="de-DE" sz="1800" b="1" kern="1200" dirty="0">
                          <a:solidFill>
                            <a:schemeClr val="tx1"/>
                          </a:solidFill>
                          <a:latin typeface="+mn-lt"/>
                          <a:ea typeface="+mn-ea"/>
                          <a:cs typeface="+mn-cs"/>
                        </a:rPr>
                        <a:t>&lt; 1</a:t>
                      </a:r>
                      <a:r>
                        <a:rPr lang="el-GR" sz="1800" b="1" kern="1200" dirty="0">
                          <a:solidFill>
                            <a:schemeClr val="tx1"/>
                          </a:solidFill>
                          <a:latin typeface="Calibri"/>
                          <a:ea typeface="+mn-ea"/>
                          <a:cs typeface="+mn-cs"/>
                        </a:rPr>
                        <a:t>μ</a:t>
                      </a:r>
                      <a:r>
                        <a:rPr lang="de-DE" sz="1800" b="1" kern="1200" dirty="0">
                          <a:solidFill>
                            <a:schemeClr val="tx1"/>
                          </a:solidFill>
                          <a:latin typeface="+mn-lt"/>
                          <a:ea typeface="+mn-ea"/>
                          <a:cs typeface="+mn-cs"/>
                        </a:rPr>
                        <a:t>S/h in 0,1m Abstand</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tx1"/>
                          </a:solidFill>
                          <a:latin typeface="+mn-lt"/>
                          <a:ea typeface="+mn-ea"/>
                          <a:cs typeface="+mn-cs"/>
                        </a:rPr>
                        <a:t>Nutzung natürlicher Mineralien, Salze usw.</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rgbClr val="00B050"/>
                          </a:solidFill>
                          <a:latin typeface="+mn-lt"/>
                          <a:ea typeface="+mn-ea"/>
                          <a:cs typeface="+mn-cs"/>
                        </a:rPr>
                        <a:t>Neu seit 2017/2018 – Klärungsbedarf (</a:t>
                      </a:r>
                      <a:r>
                        <a:rPr lang="de-DE" sz="1800" b="1" kern="1200" dirty="0" err="1">
                          <a:solidFill>
                            <a:srgbClr val="00B050"/>
                          </a:solidFill>
                          <a:latin typeface="+mn-lt"/>
                          <a:ea typeface="+mn-ea"/>
                          <a:cs typeface="+mn-cs"/>
                        </a:rPr>
                        <a:t>BaZ</a:t>
                      </a:r>
                      <a:r>
                        <a:rPr lang="de-DE" sz="1800" b="1" kern="1200" dirty="0">
                          <a:solidFill>
                            <a:srgbClr val="00B050"/>
                          </a:solidFill>
                          <a:latin typeface="+mn-lt"/>
                          <a:ea typeface="+mn-ea"/>
                          <a:cs typeface="+mn-cs"/>
                        </a:rPr>
                        <a:t>)!</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10" name="Picture 2" descr="M:\Schule\Unterricht\Bilder_Grafiken_allgemein\fuelle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7999" y="5276423"/>
            <a:ext cx="1011210" cy="1157486"/>
          </a:xfrm>
          <a:prstGeom prst="rect">
            <a:avLst/>
          </a:prstGeom>
          <a:noFill/>
          <a:extLst>
            <a:ext uri="{909E8E84-426E-40DD-AFC4-6F175D3DCCD1}">
              <a14:hiddenFill xmlns:a14="http://schemas.microsoft.com/office/drawing/2010/main">
                <a:solidFill>
                  <a:srgbClr val="FFFFFF"/>
                </a:solidFill>
              </a14:hiddenFill>
            </a:ext>
          </a:extLst>
        </p:spPr>
      </p:pic>
      <p:sp>
        <p:nvSpPr>
          <p:cNvPr id="11" name="Abgerundetes Rechteck 10"/>
          <p:cNvSpPr/>
          <p:nvPr/>
        </p:nvSpPr>
        <p:spPr bwMode="auto">
          <a:xfrm>
            <a:off x="3779912" y="1314460"/>
            <a:ext cx="4968552" cy="445236"/>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0000"/>
                </a:solidFill>
                <a:effectLst/>
                <a:latin typeface="Arial" charset="0"/>
                <a:cs typeface="Arial" charset="0"/>
              </a:rPr>
              <a:t>Übergeordnet: Strahlenschutzgrundsätze!</a:t>
            </a:r>
          </a:p>
        </p:txBody>
      </p:sp>
    </p:spTree>
    <p:extLst>
      <p:ext uri="{BB962C8B-B14F-4D97-AF65-F5344CB8AC3E}">
        <p14:creationId xmlns:p14="http://schemas.microsoft.com/office/powerpoint/2010/main" val="659916137"/>
      </p:ext>
    </p:extLst>
  </p:cSld>
  <p:clrMapOvr>
    <a:masterClrMapping/>
  </p:clrMapOvr>
</p:sld>
</file>

<file path=ppt/theme/theme1.xml><?xml version="1.0" encoding="utf-8"?>
<a:theme xmlns:a="http://schemas.openxmlformats.org/drawingml/2006/main" name="HTCProject">
  <a:themeElements>
    <a:clrScheme name="HTCProje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TCProject">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HTCProjec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TCProjec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TCProjec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TCProjec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TCProjec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TCProjec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TCProjec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TCProjec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TCProjec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TCProjec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TCProjec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TCProjec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TCProject 13">
        <a:dk1>
          <a:srgbClr val="0E2B45"/>
        </a:dk1>
        <a:lt1>
          <a:srgbClr val="FFFFFF"/>
        </a:lt1>
        <a:dk2>
          <a:srgbClr val="0E2B4F"/>
        </a:dk2>
        <a:lt2>
          <a:srgbClr val="808080"/>
        </a:lt2>
        <a:accent1>
          <a:srgbClr val="BBE0E3"/>
        </a:accent1>
        <a:accent2>
          <a:srgbClr val="333399"/>
        </a:accent2>
        <a:accent3>
          <a:srgbClr val="FFFFFF"/>
        </a:accent3>
        <a:accent4>
          <a:srgbClr val="0A233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1538</Words>
  <Application>Microsoft Office PowerPoint</Application>
  <PresentationFormat>Bildschirmpräsentation (4:3)</PresentationFormat>
  <Paragraphs>382</Paragraphs>
  <Slides>26</Slides>
  <Notes>25</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2" baseType="lpstr">
      <vt:lpstr>Arial</vt:lpstr>
      <vt:lpstr>Calibri</vt:lpstr>
      <vt:lpstr>Verdana</vt:lpstr>
      <vt:lpstr>Wingdings</vt:lpstr>
      <vt:lpstr>HTCProject</vt:lpstr>
      <vt:lpstr>Equation</vt:lpstr>
      <vt:lpstr>Strahlenschutz an Schulen</vt:lpstr>
      <vt:lpstr>Inhalt</vt:lpstr>
      <vt:lpstr>Vorbemerkungen</vt:lpstr>
      <vt:lpstr>Gesetzliche Grundlagen</vt:lpstr>
      <vt:lpstr>Gesetzliche Grundlagen</vt:lpstr>
      <vt:lpstr>Strahlenschutz Unterricht</vt:lpstr>
      <vt:lpstr>Strahlenschutz Unterricht</vt:lpstr>
      <vt:lpstr>Strahlenschutz Unterricht</vt:lpstr>
      <vt:lpstr>Strahlenschutz Unterricht</vt:lpstr>
      <vt:lpstr>Bauartzulassung</vt:lpstr>
      <vt:lpstr>Bauartzulassung</vt:lpstr>
      <vt:lpstr>Bauartzulassung</vt:lpstr>
      <vt:lpstr>Bauartzulassung</vt:lpstr>
      <vt:lpstr>Bauartzulassung</vt:lpstr>
      <vt:lpstr>StrSchV im Unterricht</vt:lpstr>
      <vt:lpstr>Bauartzulassung</vt:lpstr>
      <vt:lpstr>Bauartzulassung</vt:lpstr>
      <vt:lpstr>Strahlenschutz Unterricht</vt:lpstr>
      <vt:lpstr>Strahlenschutz Unterricht</vt:lpstr>
      <vt:lpstr>Präparate in der Schule</vt:lpstr>
      <vt:lpstr>Präparate in der Schule</vt:lpstr>
      <vt:lpstr>Präparate in der Schule</vt:lpstr>
      <vt:lpstr>Präparate in der Schule</vt:lpstr>
      <vt:lpstr>Präparate in der Schule</vt:lpstr>
      <vt:lpstr>Präparate in der Schule</vt:lpstr>
      <vt:lpstr>Präparate in der Schule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001</dc:title>
  <dc:creator>Free Power Point Templates</dc:creator>
  <cp:lastModifiedBy>Rolf Fassbender</cp:lastModifiedBy>
  <cp:revision>339</cp:revision>
  <dcterms:created xsi:type="dcterms:W3CDTF">2008-08-16T02:22:18Z</dcterms:created>
  <dcterms:modified xsi:type="dcterms:W3CDTF">2021-08-27T16:01:16Z</dcterms:modified>
</cp:coreProperties>
</file>