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5"/>
  </p:notesMasterIdLst>
  <p:sldIdLst>
    <p:sldId id="273" r:id="rId2"/>
    <p:sldId id="274" r:id="rId3"/>
    <p:sldId id="264" r:id="rId4"/>
    <p:sldId id="257" r:id="rId5"/>
    <p:sldId id="271" r:id="rId6"/>
    <p:sldId id="259" r:id="rId7"/>
    <p:sldId id="258" r:id="rId8"/>
    <p:sldId id="260" r:id="rId9"/>
    <p:sldId id="262" r:id="rId10"/>
    <p:sldId id="268" r:id="rId11"/>
    <p:sldId id="265" r:id="rId12"/>
    <p:sldId id="275" r:id="rId13"/>
    <p:sldId id="276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88392" autoAdjust="0"/>
  </p:normalViewPr>
  <p:slideViewPr>
    <p:cSldViewPr>
      <p:cViewPr varScale="1">
        <p:scale>
          <a:sx n="100" d="100"/>
          <a:sy n="100" d="100"/>
        </p:scale>
        <p:origin x="19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12903-6ADE-4321-8CEA-567DEC96D5CC}" type="datetimeFigureOut">
              <a:rPr lang="de-DE" smtClean="0"/>
              <a:pPr/>
              <a:t>29.04.19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0EE11-57C4-4EE9-A54D-4066D853926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8203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A4B298-64C4-475E-92E9-6E02708B013D}" type="slidenum">
              <a:rPr lang="de-DE" smtClean="0"/>
              <a:t>1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5274511-3830-4D92-AFEB-92B5AD983185}" type="datetimeFigureOut">
              <a:rPr lang="de-DE" smtClean="0"/>
              <a:pPr/>
              <a:t>29.04.19</a:t>
            </a:fld>
            <a:endParaRPr lang="de-DE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11214D0-29DB-4522-A03F-3846B9D5A90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4511-3830-4D92-AFEB-92B5AD983185}" type="datetimeFigureOut">
              <a:rPr lang="de-DE" smtClean="0"/>
              <a:pPr/>
              <a:t>29.04.19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14D0-29DB-4522-A03F-3846B9D5A90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4511-3830-4D92-AFEB-92B5AD983185}" type="datetimeFigureOut">
              <a:rPr lang="de-DE" smtClean="0"/>
              <a:pPr/>
              <a:t>29.04.19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14D0-29DB-4522-A03F-3846B9D5A90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4511-3830-4D92-AFEB-92B5AD983185}" type="datetimeFigureOut">
              <a:rPr lang="de-DE" smtClean="0"/>
              <a:pPr/>
              <a:t>29.04.19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14D0-29DB-4522-A03F-3846B9D5A90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4511-3830-4D92-AFEB-92B5AD983185}" type="datetimeFigureOut">
              <a:rPr lang="de-DE" smtClean="0"/>
              <a:pPr/>
              <a:t>29.04.19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14D0-29DB-4522-A03F-3846B9D5A90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4511-3830-4D92-AFEB-92B5AD983185}" type="datetimeFigureOut">
              <a:rPr lang="de-DE" smtClean="0"/>
              <a:pPr/>
              <a:t>29.04.19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14D0-29DB-4522-A03F-3846B9D5A90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4511-3830-4D92-AFEB-92B5AD983185}" type="datetimeFigureOut">
              <a:rPr lang="de-DE" smtClean="0"/>
              <a:pPr/>
              <a:t>29.04.19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14D0-29DB-4522-A03F-3846B9D5A90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4511-3830-4D92-AFEB-92B5AD983185}" type="datetimeFigureOut">
              <a:rPr lang="de-DE" smtClean="0"/>
              <a:pPr/>
              <a:t>29.04.19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14D0-29DB-4522-A03F-3846B9D5A90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4511-3830-4D92-AFEB-92B5AD983185}" type="datetimeFigureOut">
              <a:rPr lang="de-DE" smtClean="0"/>
              <a:pPr/>
              <a:t>29.04.19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14D0-29DB-4522-A03F-3846B9D5A90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4511-3830-4D92-AFEB-92B5AD983185}" type="datetimeFigureOut">
              <a:rPr lang="de-DE" smtClean="0"/>
              <a:pPr/>
              <a:t>29.04.19</a:t>
            </a:fld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14D0-29DB-4522-A03F-3846B9D5A902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4511-3830-4D92-AFEB-92B5AD983185}" type="datetimeFigureOut">
              <a:rPr lang="de-DE" smtClean="0"/>
              <a:pPr/>
              <a:t>29.04.19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14D0-29DB-4522-A03F-3846B9D5A90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5274511-3830-4D92-AFEB-92B5AD983185}" type="datetimeFigureOut">
              <a:rPr lang="de-DE" smtClean="0"/>
              <a:pPr/>
              <a:t>29.04.19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11214D0-29DB-4522-A03F-3846B9D5A902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7504" y="1988840"/>
            <a:ext cx="4464496" cy="1702160"/>
          </a:xfrm>
        </p:spPr>
        <p:txBody>
          <a:bodyPr>
            <a:normAutofit fontScale="90000"/>
          </a:bodyPr>
          <a:lstStyle/>
          <a:p>
            <a:r>
              <a:rPr lang="de-DE" sz="6000" dirty="0">
                <a:solidFill>
                  <a:srgbClr val="FF0000"/>
                </a:solidFill>
              </a:rPr>
              <a:t>Herzlich Willkommen</a:t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72000" y="3645024"/>
            <a:ext cx="3600400" cy="1473200"/>
          </a:xfrm>
        </p:spPr>
        <p:txBody>
          <a:bodyPr>
            <a:normAutofit fontScale="62500" lnSpcReduction="20000"/>
          </a:bodyPr>
          <a:lstStyle/>
          <a:p>
            <a:r>
              <a:rPr lang="de-DE" sz="3400" b="1" dirty="0"/>
              <a:t>Informationsveranstaltung </a:t>
            </a:r>
          </a:p>
          <a:p>
            <a:r>
              <a:rPr lang="de-DE" sz="3400" b="1" dirty="0"/>
              <a:t>Differenzierungsunterricht in der Klassenstufe 8 und 9 </a:t>
            </a:r>
          </a:p>
          <a:p>
            <a:endParaRPr lang="de-DE" sz="2000" dirty="0"/>
          </a:p>
          <a:p>
            <a:r>
              <a:rPr lang="de-DE" sz="2000" dirty="0"/>
              <a:t>Städtisches Gymnasium Rheinbach</a:t>
            </a:r>
            <a:endParaRPr lang="de-DE" sz="3400" dirty="0"/>
          </a:p>
        </p:txBody>
      </p:sp>
      <p:pic>
        <p:nvPicPr>
          <p:cNvPr id="5" name="Grafi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176"/>
            <a:ext cx="1787644" cy="14847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907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781"/>
            <a:ext cx="1033172" cy="779560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92206" cy="6120680"/>
          </a:xfrm>
        </p:spPr>
        <p:txBody>
          <a:bodyPr vert="wordArtVert">
            <a:normAutofit fontScale="9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Wahlbogen</a:t>
            </a:r>
          </a:p>
        </p:txBody>
      </p:sp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2E7AAFC5-093B-4C2F-BFEB-8C8A7A6A7A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440832"/>
              </p:ext>
            </p:extLst>
          </p:nvPr>
        </p:nvGraphicFramePr>
        <p:xfrm>
          <a:off x="2339752" y="14800"/>
          <a:ext cx="4968552" cy="7590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4" name="Acrobat Document" r:id="rId4" imgW="1888877" imgH="2673206" progId="AcroExch.Document.DC">
                  <p:embed/>
                </p:oleObj>
              </mc:Choice>
              <mc:Fallback>
                <p:oleObj name="Acrobat Document" r:id="rId4" imgW="1888877" imgH="2673206" progId="AcroExch.Document.DC">
                  <p:embed/>
                  <p:pic>
                    <p:nvPicPr>
                      <p:cNvPr id="5" name="Objekt 4">
                        <a:extLst>
                          <a:ext uri="{FF2B5EF4-FFF2-40B4-BE49-F238E27FC236}">
                            <a16:creationId xmlns:a16="http://schemas.microsoft.com/office/drawing/2014/main" id="{276BEAE8-D31F-4580-9B50-D82FC4E41F72}"/>
                          </a:ext>
                        </a:extLst>
                      </p:cNvPr>
                      <p:cNvPicPr preferRelativeResize="0"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339752" y="14800"/>
                        <a:ext cx="4968552" cy="7590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781"/>
            <a:ext cx="1033172" cy="779560"/>
          </a:xfrm>
          <a:prstGeom prst="rect">
            <a:avLst/>
          </a:prstGeom>
          <a:noFill/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187624" y="764704"/>
            <a:ext cx="7024744" cy="1143000"/>
          </a:xfrm>
        </p:spPr>
        <p:txBody>
          <a:bodyPr/>
          <a:lstStyle/>
          <a:p>
            <a:pPr algn="ctr"/>
            <a:r>
              <a:rPr lang="de-DE" b="1" dirty="0">
                <a:solidFill>
                  <a:srgbClr val="FF0000"/>
                </a:solidFill>
              </a:rPr>
              <a:t>Fragen ??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1033172" y="2988965"/>
            <a:ext cx="6777317" cy="3032323"/>
          </a:xfrm>
        </p:spPr>
        <p:txBody>
          <a:bodyPr>
            <a:normAutofit fontScale="92500" lnSpcReduction="20000"/>
          </a:bodyPr>
          <a:lstStyle/>
          <a:p>
            <a:r>
              <a:rPr lang="de-DE" sz="3200" dirty="0"/>
              <a:t>Bitte holen Sie sich nun die Wahlzettel hier vorne von der Bühne ab!</a:t>
            </a:r>
          </a:p>
          <a:p>
            <a:r>
              <a:rPr lang="de-DE" sz="3200" dirty="0"/>
              <a:t>Bitte kommen Sie bei individuellen Fragen nun zu uns oder den Fachlehrern. Wir befinden uns vorne an der Bühne.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3774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2323652"/>
            <a:ext cx="8136904" cy="3508977"/>
          </a:xfrm>
        </p:spPr>
        <p:txBody>
          <a:bodyPr/>
          <a:lstStyle/>
          <a:p>
            <a:r>
              <a:rPr lang="de-DE" sz="2800" b="1" dirty="0">
                <a:solidFill>
                  <a:srgbClr val="FF0000"/>
                </a:solidFill>
              </a:rPr>
              <a:t>Danke für Ihre Aufmerksamkeit!</a:t>
            </a:r>
          </a:p>
          <a:p>
            <a:endParaRPr lang="de-DE" b="1" dirty="0">
              <a:solidFill>
                <a:srgbClr val="FF0000"/>
              </a:solidFill>
            </a:endParaRPr>
          </a:p>
          <a:p>
            <a:r>
              <a:rPr lang="de-DE" b="1" dirty="0">
                <a:solidFill>
                  <a:schemeClr val="tx1"/>
                </a:solidFill>
              </a:rPr>
              <a:t>Sie können die Informationen noch einmal in Ruhe auf der Homepage vom SGR nachlesen: https://www.sg-rheinbach.de/schulprofil/mittelstufe</a:t>
            </a:r>
          </a:p>
        </p:txBody>
      </p:sp>
    </p:spTree>
    <p:extLst>
      <p:ext uri="{BB962C8B-B14F-4D97-AF65-F5344CB8AC3E}">
        <p14:creationId xmlns:p14="http://schemas.microsoft.com/office/powerpoint/2010/main" val="3069990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525C83CA-6A68-4346-B8DE-E68DAFF1C1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368" y="1196752"/>
            <a:ext cx="3655572" cy="5153177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83E85E81-5163-4B79-BEDC-09A574A6C9A9}"/>
              </a:ext>
            </a:extLst>
          </p:cNvPr>
          <p:cNvSpPr txBox="1"/>
          <p:nvPr/>
        </p:nvSpPr>
        <p:spPr>
          <a:xfrm>
            <a:off x="767273" y="1412776"/>
            <a:ext cx="56166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Wir wünschen Ihnen nun eine gute Heimfahrt und eine glückliche Hand bei der Entscheidung!</a:t>
            </a:r>
          </a:p>
        </p:txBody>
      </p:sp>
    </p:spTree>
    <p:extLst>
      <p:ext uri="{BB962C8B-B14F-4D97-AF65-F5344CB8AC3E}">
        <p14:creationId xmlns:p14="http://schemas.microsoft.com/office/powerpoint/2010/main" val="156456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Inhalt und Ablauf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 Allgemeine Einführung</a:t>
            </a:r>
          </a:p>
          <a:p>
            <a:pPr lvl="2"/>
            <a:r>
              <a:rPr lang="de-DE" dirty="0"/>
              <a:t>Ziele des Differenzierungsunterrichtes</a:t>
            </a:r>
          </a:p>
          <a:p>
            <a:pPr lvl="2"/>
            <a:r>
              <a:rPr lang="de-DE" dirty="0"/>
              <a:t>Inhalte und Organisation</a:t>
            </a:r>
          </a:p>
          <a:p>
            <a:pPr lvl="2"/>
            <a:r>
              <a:rPr lang="de-DE" dirty="0"/>
              <a:t>Wahlprozedere</a:t>
            </a:r>
          </a:p>
          <a:p>
            <a:r>
              <a:rPr lang="de-DE" dirty="0"/>
              <a:t>Präsentationen der einzelnen Fächer</a:t>
            </a:r>
          </a:p>
          <a:p>
            <a:r>
              <a:rPr lang="de-DE" dirty="0"/>
              <a:t>Ende: 20:00 Uhr</a:t>
            </a:r>
          </a:p>
          <a:p>
            <a:r>
              <a:rPr lang="de-DE" dirty="0"/>
              <a:t>Wahlzettel abholen</a:t>
            </a:r>
          </a:p>
          <a:p>
            <a:r>
              <a:rPr lang="de-DE" dirty="0"/>
              <a:t>Zeit für Einzelgespräche und Nachfragen</a:t>
            </a:r>
          </a:p>
          <a:p>
            <a:endParaRPr lang="de-DE" dirty="0"/>
          </a:p>
        </p:txBody>
      </p:sp>
      <p:pic>
        <p:nvPicPr>
          <p:cNvPr id="4" name="Grafi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781"/>
            <a:ext cx="1033172" cy="779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250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600" b="1" i="1" dirty="0">
                <a:solidFill>
                  <a:srgbClr val="FF0000"/>
                </a:solidFill>
              </a:rPr>
              <a:t>DIFFERENZIERUNGSUNTERRICHT </a:t>
            </a:r>
            <a:br>
              <a:rPr lang="de-DE" sz="3600" b="1" i="1" dirty="0">
                <a:solidFill>
                  <a:srgbClr val="FF0000"/>
                </a:solidFill>
              </a:rPr>
            </a:br>
            <a:r>
              <a:rPr lang="de-DE" sz="3600" b="1" i="1" dirty="0">
                <a:solidFill>
                  <a:srgbClr val="FF0000"/>
                </a:solidFill>
              </a:rPr>
              <a:t>IN KLASSENSTUFE 8 UND 9</a:t>
            </a:r>
            <a:endParaRPr lang="de-DE" sz="3600" dirty="0">
              <a:solidFill>
                <a:srgbClr val="FF000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 </a:t>
            </a:r>
          </a:p>
        </p:txBody>
      </p:sp>
      <p:pic>
        <p:nvPicPr>
          <p:cNvPr id="3074" name="Picture 2" descr="http://ts1.mm.bing.net/images/thumbnail.aspx?q=4869862142705816&amp;id=c6b2edb1ebaeb669736172f64e8a940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348880"/>
            <a:ext cx="5709656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fik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781"/>
            <a:ext cx="1033172" cy="779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337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064896" cy="792088"/>
          </a:xfrm>
        </p:spPr>
        <p:txBody>
          <a:bodyPr>
            <a:normAutofit/>
          </a:bodyPr>
          <a:lstStyle/>
          <a:p>
            <a:r>
              <a:rPr lang="de-DE" sz="2400" b="1" dirty="0">
                <a:solidFill>
                  <a:srgbClr val="FF0000"/>
                </a:solidFill>
              </a:rPr>
              <a:t>Welche Ziele verfolgt der Wahlpflichtunterricht 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844824"/>
            <a:ext cx="8136904" cy="4493095"/>
          </a:xfrm>
        </p:spPr>
        <p:txBody>
          <a:bodyPr>
            <a:normAutofit fontScale="6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sz="3600" b="1" dirty="0"/>
              <a:t>Individuelle inhaltliche Förderung </a:t>
            </a:r>
            <a:r>
              <a:rPr lang="de-DE" sz="3600" dirty="0"/>
              <a:t>je nach Neigung und Begabung in der schulischen Laufbahn</a:t>
            </a:r>
          </a:p>
          <a:p>
            <a:pPr marL="457200" indent="-457200">
              <a:buFont typeface="+mj-lt"/>
              <a:buAutoNum type="arabicPeriod"/>
            </a:pPr>
            <a:endParaRPr lang="de-DE" sz="3600" dirty="0"/>
          </a:p>
          <a:p>
            <a:pPr marL="457200" indent="-457200">
              <a:buFont typeface="+mj-lt"/>
              <a:buAutoNum type="arabicPeriod"/>
            </a:pPr>
            <a:r>
              <a:rPr lang="de-DE" sz="3600" b="1" dirty="0"/>
              <a:t>Unterricht </a:t>
            </a:r>
            <a:r>
              <a:rPr lang="de-DE" sz="3600" dirty="0"/>
              <a:t>außerhalb des Klassenverbandes </a:t>
            </a:r>
            <a:r>
              <a:rPr lang="de-DE" sz="3600" b="1" dirty="0"/>
              <a:t>in einer Kursgruppe </a:t>
            </a:r>
            <a:r>
              <a:rPr lang="de-DE" sz="3600" dirty="0"/>
              <a:t>erproben </a:t>
            </a:r>
          </a:p>
          <a:p>
            <a:pPr marL="457200" indent="-457200">
              <a:buFont typeface="+mj-lt"/>
              <a:buAutoNum type="arabicPeriod"/>
            </a:pPr>
            <a:endParaRPr lang="de-DE" sz="3600" dirty="0"/>
          </a:p>
          <a:p>
            <a:pPr marL="457200" indent="-457200">
              <a:buFont typeface="+mj-lt"/>
              <a:buAutoNum type="arabicPeriod"/>
            </a:pPr>
            <a:r>
              <a:rPr lang="de-DE" sz="3600" b="1" dirty="0"/>
              <a:t>Fächerübergreifender </a:t>
            </a:r>
            <a:r>
              <a:rPr lang="de-DE" sz="3600" dirty="0"/>
              <a:t>Unterricht</a:t>
            </a:r>
          </a:p>
          <a:p>
            <a:pPr marL="457200" indent="-457200">
              <a:buFont typeface="+mj-lt"/>
              <a:buAutoNum type="arabicPeriod"/>
            </a:pPr>
            <a:endParaRPr lang="de-DE" sz="3600" dirty="0"/>
          </a:p>
          <a:p>
            <a:pPr marL="457200" indent="-457200">
              <a:buFont typeface="+mj-lt"/>
              <a:buAutoNum type="arabicPeriod"/>
            </a:pPr>
            <a:r>
              <a:rPr lang="de-DE" sz="3600" dirty="0"/>
              <a:t>Förderung weiterer </a:t>
            </a:r>
            <a:r>
              <a:rPr lang="de-DE" sz="3600" b="1" dirty="0"/>
              <a:t>Methodenkompetenz</a:t>
            </a:r>
            <a:r>
              <a:rPr lang="de-DE" sz="3600" dirty="0"/>
              <a:t> (z.B. Experimente) </a:t>
            </a:r>
          </a:p>
          <a:p>
            <a:pPr marL="457200" indent="-457200">
              <a:buFont typeface="+mj-lt"/>
              <a:buAutoNum type="arabicPeriod"/>
            </a:pPr>
            <a:endParaRPr lang="de-DE" sz="3600" dirty="0"/>
          </a:p>
          <a:p>
            <a:pPr marL="457200" indent="-457200">
              <a:buFont typeface="+mj-lt"/>
              <a:buAutoNum type="arabicPeriod"/>
            </a:pPr>
            <a:r>
              <a:rPr lang="de-DE" sz="3600" b="1" dirty="0"/>
              <a:t>Vorbereitung </a:t>
            </a:r>
            <a:r>
              <a:rPr lang="de-DE" sz="3600" dirty="0"/>
              <a:t>auf</a:t>
            </a:r>
            <a:r>
              <a:rPr lang="de-DE" sz="3600" b="1" dirty="0"/>
              <a:t> </a:t>
            </a:r>
            <a:r>
              <a:rPr lang="de-DE" sz="3600" dirty="0"/>
              <a:t>das </a:t>
            </a:r>
            <a:r>
              <a:rPr lang="de-DE" sz="3600" b="1" dirty="0"/>
              <a:t>Kurssystem</a:t>
            </a:r>
            <a:r>
              <a:rPr lang="de-DE" sz="3600" dirty="0"/>
              <a:t> der gymnasialen</a:t>
            </a:r>
            <a:r>
              <a:rPr lang="de-DE" sz="3600" b="1" dirty="0"/>
              <a:t> Oberstufe</a:t>
            </a:r>
            <a:r>
              <a:rPr lang="de-DE" sz="2400" dirty="0"/>
              <a:t>.</a:t>
            </a:r>
          </a:p>
          <a:p>
            <a:pPr marL="0" indent="0">
              <a:buNone/>
            </a:pPr>
            <a:endParaRPr lang="de-DE" sz="2400" dirty="0"/>
          </a:p>
          <a:p>
            <a:endParaRPr lang="de-DE" dirty="0"/>
          </a:p>
        </p:txBody>
      </p:sp>
      <p:pic>
        <p:nvPicPr>
          <p:cNvPr id="4" name="Grafi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781"/>
            <a:ext cx="1033172" cy="779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441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027664"/>
            <a:ext cx="8208912" cy="745152"/>
          </a:xfrm>
        </p:spPr>
        <p:txBody>
          <a:bodyPr>
            <a:normAutofit fontScale="9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Was sieht der organisatorische Rahmen aus?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988840"/>
            <a:ext cx="7920880" cy="3843789"/>
          </a:xfrm>
        </p:spPr>
        <p:txBody>
          <a:bodyPr>
            <a:normAutofit/>
          </a:bodyPr>
          <a:lstStyle/>
          <a:p>
            <a:r>
              <a:rPr lang="de-DE" dirty="0"/>
              <a:t> dreistündiger Unterricht</a:t>
            </a:r>
          </a:p>
          <a:p>
            <a:r>
              <a:rPr lang="de-DE" dirty="0"/>
              <a:t>Kursarbeiten</a:t>
            </a:r>
          </a:p>
          <a:p>
            <a:pPr lvl="1"/>
            <a:r>
              <a:rPr lang="de-DE" dirty="0"/>
              <a:t>2 Kursarbeiten pro Halbjahr</a:t>
            </a:r>
          </a:p>
          <a:p>
            <a:pPr lvl="1"/>
            <a:r>
              <a:rPr lang="de-DE" dirty="0"/>
              <a:t>1-2 stündig</a:t>
            </a:r>
          </a:p>
          <a:p>
            <a:pPr lvl="1"/>
            <a:r>
              <a:rPr lang="de-DE" dirty="0"/>
              <a:t>kann durch eine längere Facharbeit ersetzt werden</a:t>
            </a:r>
          </a:p>
          <a:p>
            <a:endParaRPr lang="de-DE" dirty="0"/>
          </a:p>
          <a:p>
            <a:r>
              <a:rPr lang="de-DE" dirty="0"/>
              <a:t>versetzungsrelevant</a:t>
            </a:r>
          </a:p>
          <a:p>
            <a:pPr lvl="1"/>
            <a:r>
              <a:rPr lang="de-DE" dirty="0"/>
              <a:t>Nebenfach (Fächergruppe II, wie z.B. Biologie, Physik, ..) </a:t>
            </a:r>
          </a:p>
          <a:p>
            <a:endParaRPr lang="de-DE" dirty="0"/>
          </a:p>
        </p:txBody>
      </p:sp>
      <p:pic>
        <p:nvPicPr>
          <p:cNvPr id="4" name="Grafi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781"/>
            <a:ext cx="1033172" cy="779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1118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96944" cy="638944"/>
          </a:xfrm>
        </p:spPr>
        <p:txBody>
          <a:bodyPr>
            <a:normAutofit/>
          </a:bodyPr>
          <a:lstStyle/>
          <a:p>
            <a:r>
              <a:rPr lang="de-DE" sz="2800" b="1" dirty="0">
                <a:solidFill>
                  <a:srgbClr val="FF0000"/>
                </a:solidFill>
              </a:rPr>
              <a:t>Welche  Wahlpflichtangebote macht das SGR ?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937538"/>
              </p:ext>
            </p:extLst>
          </p:nvPr>
        </p:nvGraphicFramePr>
        <p:xfrm>
          <a:off x="539552" y="1484784"/>
          <a:ext cx="8064896" cy="52589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3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5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0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14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4055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FÄCHERKOMBINATIONEN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ourier (W1)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     </a:t>
                      </a:r>
                      <a:r>
                        <a:rPr lang="de-DE" sz="2000" dirty="0">
                          <a:solidFill>
                            <a:srgbClr val="FF0000"/>
                          </a:solidFill>
                          <a:effectLst/>
                        </a:rPr>
                        <a:t> oder</a:t>
                      </a:r>
                      <a:endParaRPr lang="de-DE" sz="2000" dirty="0">
                        <a:solidFill>
                          <a:srgbClr val="FF0000"/>
                        </a:solidFill>
                        <a:effectLst/>
                        <a:latin typeface="Courier (W1)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000" dirty="0">
                          <a:solidFill>
                            <a:schemeClr val="tx1"/>
                          </a:solidFill>
                          <a:effectLst/>
                        </a:rPr>
                        <a:t>   3. FREMDSPRACHE</a:t>
                      </a:r>
                      <a:endParaRPr lang="de-DE" sz="2000" dirty="0">
                        <a:solidFill>
                          <a:schemeClr val="tx1"/>
                        </a:solidFill>
                        <a:effectLst/>
                        <a:latin typeface="Courier (W1)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2236">
                <a:tc gridSpan="2">
                  <a:txBody>
                    <a:bodyPr/>
                    <a:lstStyle/>
                    <a:p>
                      <a:pPr marL="342900" indent="-342900"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de-DE" sz="2400" b="1" i="1" kern="1200" cap="all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Mathematik +</a:t>
                      </a:r>
                      <a:r>
                        <a:rPr lang="de-DE" sz="2400" b="1" i="1" kern="1200" cap="all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2400" b="1" i="1" kern="1200" cap="all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Informatik + Physik + Technik</a:t>
                      </a:r>
                    </a:p>
                    <a:p>
                      <a:pPr marL="342900" indent="-342900"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de-DE" sz="2400" b="1" i="1" kern="1200" cap="all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2400" b="1" i="1" kern="1200" cap="all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de-DE" sz="2400" b="1" i="1" kern="1200" cap="all" dirty="0">
                          <a:solidFill>
                            <a:srgbClr val="92D05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Biologie/Chemie</a:t>
                      </a:r>
                    </a:p>
                    <a:p>
                      <a:pPr marL="342900" indent="-342900"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de-DE" sz="2400" b="1" i="1" kern="1200" cap="all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de-DE" sz="2400" b="1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de-DE" sz="2400" b="1" i="1" kern="1200" dirty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KULTUR/KUNST</a:t>
                      </a:r>
                      <a:r>
                        <a:rPr lang="de-DE" sz="2400" b="1" i="0" kern="1200" cap="all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                  </a:t>
                      </a:r>
                    </a:p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de-DE" sz="2400" b="1" i="0" kern="1200" cap="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  </a:t>
                      </a:r>
                    </a:p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de-DE" sz="2400" b="1" i="0" kern="1200" cap="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                                                       </a:t>
                      </a:r>
                    </a:p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de-DE" sz="2400" b="1" i="0" kern="1200" cap="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                         </a:t>
                      </a:r>
                      <a:r>
                        <a:rPr lang="de-DE" sz="2400" b="1" i="1" kern="1200" cap="all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3-</a:t>
                      </a:r>
                      <a:r>
                        <a:rPr lang="de-DE" sz="2400" b="1" dirty="0">
                          <a:solidFill>
                            <a:schemeClr val="tx1"/>
                          </a:solidFill>
                          <a:effectLst/>
                          <a:latin typeface="Courier (W1)"/>
                          <a:ea typeface="Times New Roman"/>
                          <a:cs typeface="Times New Roman"/>
                        </a:rPr>
                        <a:t>stündig</a:t>
                      </a:r>
                      <a:endParaRPr lang="de-DE" sz="2400" b="1" i="1" kern="1200" cap="all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 hangingPunct="0">
                        <a:spcAft>
                          <a:spcPts val="0"/>
                        </a:spcAft>
                      </a:pPr>
                      <a:endParaRPr lang="de-DE" sz="2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endParaRPr lang="de-DE" sz="24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400" b="0" dirty="0">
                          <a:solidFill>
                            <a:schemeClr val="tx1"/>
                          </a:solidFill>
                          <a:effectLst/>
                        </a:rPr>
                        <a:t>            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400" b="1" dirty="0">
                          <a:solidFill>
                            <a:schemeClr val="tx1"/>
                          </a:solidFill>
                          <a:effectLst/>
                        </a:rPr>
                        <a:t>               </a:t>
                      </a:r>
                      <a:r>
                        <a:rPr lang="de-DE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LATEIN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endParaRPr lang="de-DE" sz="2400" b="0" dirty="0">
                        <a:solidFill>
                          <a:schemeClr val="tx1"/>
                        </a:solidFill>
                        <a:effectLst/>
                        <a:latin typeface="Courier (W1)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endParaRPr lang="de-DE" sz="2400" b="0" dirty="0">
                        <a:solidFill>
                          <a:schemeClr val="tx1"/>
                        </a:solidFill>
                        <a:effectLst/>
                        <a:latin typeface="Courier (W1)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endParaRPr lang="de-DE" sz="2400" b="0" dirty="0">
                        <a:solidFill>
                          <a:schemeClr val="tx1"/>
                        </a:solidFill>
                        <a:effectLst/>
                        <a:latin typeface="Courier (W1)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endParaRPr lang="de-DE" sz="2400" b="0" dirty="0">
                        <a:solidFill>
                          <a:schemeClr val="tx1"/>
                        </a:solidFill>
                        <a:effectLst/>
                        <a:latin typeface="Courier (W1)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endParaRPr lang="de-DE" sz="2400" b="0" dirty="0">
                        <a:solidFill>
                          <a:schemeClr val="tx1"/>
                        </a:solidFill>
                        <a:effectLst/>
                        <a:latin typeface="Courier (W1)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i="0" kern="1200" cap="all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                </a:t>
                      </a:r>
                      <a:endParaRPr lang="de-DE" sz="2400" b="0" dirty="0">
                        <a:solidFill>
                          <a:schemeClr val="tx1"/>
                        </a:solidFill>
                        <a:effectLst/>
                        <a:latin typeface="Courier (W1)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dirty="0">
                          <a:solidFill>
                            <a:schemeClr val="tx1"/>
                          </a:solidFill>
                          <a:effectLst/>
                          <a:latin typeface="Courier (W1)"/>
                          <a:ea typeface="Times New Roman"/>
                          <a:cs typeface="Times New Roman"/>
                        </a:rPr>
                        <a:t>      </a:t>
                      </a:r>
                    </a:p>
                    <a:p>
                      <a:pPr marL="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400" b="1" dirty="0">
                        <a:solidFill>
                          <a:schemeClr val="tx1"/>
                        </a:solidFill>
                        <a:effectLst/>
                        <a:latin typeface="Courier (W1)"/>
                        <a:ea typeface="Times New Roman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dirty="0">
                          <a:solidFill>
                            <a:schemeClr val="tx1"/>
                          </a:solidFill>
                          <a:effectLst/>
                          <a:latin typeface="Courier (W1)"/>
                          <a:ea typeface="Times New Roman"/>
                          <a:cs typeface="Times New Roman"/>
                        </a:rPr>
                        <a:t>         </a:t>
                      </a: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de-DE" sz="2400" b="1" dirty="0">
                          <a:solidFill>
                            <a:schemeClr val="tx1"/>
                          </a:solidFill>
                          <a:effectLst/>
                          <a:latin typeface="Courier (W1)"/>
                          <a:ea typeface="Times New Roman"/>
                          <a:cs typeface="Times New Roman"/>
                        </a:rPr>
                        <a:t>           </a:t>
                      </a: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670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81325" y="477561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de-DE" sz="2700" b="1" dirty="0">
                <a:solidFill>
                  <a:srgbClr val="FF0000"/>
                </a:solidFill>
              </a:rPr>
              <a:t>Welche schulischen Rahmenbedingungen sind für das Angebot wichtig? </a:t>
            </a:r>
            <a:endParaRPr lang="de-DE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6586" y="1700808"/>
            <a:ext cx="7439790" cy="424847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de-DE" sz="2800" dirty="0"/>
              <a:t>Personalausstattung der Schule</a:t>
            </a:r>
          </a:p>
          <a:p>
            <a:r>
              <a:rPr lang="de-DE" sz="2800" dirty="0"/>
              <a:t>Raumausstattung der Schule.</a:t>
            </a:r>
          </a:p>
          <a:p>
            <a:r>
              <a:rPr lang="de-DE" sz="2800" dirty="0"/>
              <a:t>Begrenzte Anzahl Arbeitsplätze in Fachräumen (z. B. im Computerraum)</a:t>
            </a:r>
          </a:p>
          <a:p>
            <a:r>
              <a:rPr lang="de-DE" sz="2800" dirty="0"/>
              <a:t>Sinnvolle Größen der Arbeitsgruppen (z. B. bei Experimenten in der Chemie)</a:t>
            </a:r>
          </a:p>
          <a:p>
            <a:pPr>
              <a:lnSpc>
                <a:spcPct val="150000"/>
              </a:lnSpc>
            </a:pPr>
            <a:endParaRPr lang="de-DE" sz="2800" dirty="0"/>
          </a:p>
          <a:p>
            <a:pPr marL="0" indent="0" algn="ctr">
              <a:lnSpc>
                <a:spcPct val="150000"/>
              </a:lnSpc>
              <a:buNone/>
            </a:pPr>
            <a:endParaRPr lang="de-DE" sz="28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de-DE" sz="2800" dirty="0"/>
              <a:t>Wahlpflichtangebot der Schule</a:t>
            </a:r>
          </a:p>
          <a:p>
            <a:pPr>
              <a:lnSpc>
                <a:spcPct val="150000"/>
              </a:lnSpc>
            </a:pPr>
            <a:endParaRPr lang="de-DE" sz="2400" dirty="0"/>
          </a:p>
        </p:txBody>
      </p:sp>
      <p:sp>
        <p:nvSpPr>
          <p:cNvPr id="4" name="Pfeil nach unten 3"/>
          <p:cNvSpPr/>
          <p:nvPr/>
        </p:nvSpPr>
        <p:spPr>
          <a:xfrm>
            <a:off x="4024461" y="4293096"/>
            <a:ext cx="93847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5" name="Grafi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781"/>
            <a:ext cx="1033172" cy="779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52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1244" y="477561"/>
            <a:ext cx="7024744" cy="1143000"/>
          </a:xfrm>
        </p:spPr>
        <p:txBody>
          <a:bodyPr>
            <a:normAutofit/>
          </a:bodyPr>
          <a:lstStyle/>
          <a:p>
            <a:r>
              <a:rPr lang="de-DE" sz="2800" b="1" dirty="0">
                <a:solidFill>
                  <a:srgbClr val="FF0000"/>
                </a:solidFill>
              </a:rPr>
              <a:t>Welche Rahmenbedingungen müssen bei der Wahl beachtet werden? </a:t>
            </a:r>
            <a:endParaRPr lang="de-DE" sz="24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sz="2400" dirty="0"/>
          </a:p>
          <a:p>
            <a:pPr marL="0" indent="0" algn="ctr">
              <a:buNone/>
            </a:pPr>
            <a:r>
              <a:rPr lang="de-DE" sz="2400" dirty="0"/>
              <a:t>Wahlverfahren für die Schüler</a:t>
            </a:r>
          </a:p>
          <a:p>
            <a:pPr marL="0" indent="0" algn="ctr">
              <a:buNone/>
            </a:pPr>
            <a:r>
              <a:rPr lang="de-DE" sz="2400" dirty="0">
                <a:sym typeface="Wingdings"/>
              </a:rPr>
              <a:t>                          </a:t>
            </a:r>
            <a:endParaRPr lang="de-DE" sz="2400" dirty="0"/>
          </a:p>
          <a:p>
            <a:pPr marL="0" indent="0" algn="ctr">
              <a:buNone/>
            </a:pPr>
            <a:r>
              <a:rPr lang="de-DE" sz="2400" dirty="0"/>
              <a:t>Erstwunsch     Zweitwunsch   Losverfahren</a:t>
            </a:r>
          </a:p>
        </p:txBody>
      </p:sp>
      <p:sp>
        <p:nvSpPr>
          <p:cNvPr id="4" name="Rechteck 3"/>
          <p:cNvSpPr/>
          <p:nvPr/>
        </p:nvSpPr>
        <p:spPr>
          <a:xfrm>
            <a:off x="2277616" y="4436695"/>
            <a:ext cx="4572000" cy="1237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b="1" dirty="0"/>
              <a:t> </a:t>
            </a:r>
            <a:r>
              <a:rPr lang="de-DE" sz="2400" b="1" u="sng" dirty="0"/>
              <a:t>Keine Garantie </a:t>
            </a:r>
          </a:p>
          <a:p>
            <a:pPr algn="ctr">
              <a:lnSpc>
                <a:spcPct val="160000"/>
              </a:lnSpc>
            </a:pPr>
            <a:r>
              <a:rPr lang="de-DE" sz="2400" b="1" u="sng" dirty="0"/>
              <a:t>hinsichtlich Wunscherfüllung</a:t>
            </a:r>
          </a:p>
        </p:txBody>
      </p:sp>
      <p:sp>
        <p:nvSpPr>
          <p:cNvPr id="5" name="Pfeil nach unten 4"/>
          <p:cNvSpPr/>
          <p:nvPr/>
        </p:nvSpPr>
        <p:spPr>
          <a:xfrm>
            <a:off x="4203576" y="3573016"/>
            <a:ext cx="72008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6" name="Grafi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781"/>
            <a:ext cx="1033172" cy="779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2920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043608" y="764704"/>
            <a:ext cx="7024744" cy="745152"/>
          </a:xfrm>
        </p:spPr>
        <p:txBody>
          <a:bodyPr>
            <a:normAutofit/>
          </a:bodyPr>
          <a:lstStyle/>
          <a:p>
            <a:r>
              <a:rPr lang="de-DE" b="1" u="sng" dirty="0">
                <a:solidFill>
                  <a:srgbClr val="FF0000"/>
                </a:solidFill>
              </a:rPr>
              <a:t>Weiterhin wichtig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539552" y="1844824"/>
            <a:ext cx="8064896" cy="4824536"/>
          </a:xfrm>
        </p:spPr>
        <p:txBody>
          <a:bodyPr>
            <a:normAutofit/>
          </a:bodyPr>
          <a:lstStyle/>
          <a:p>
            <a:pPr hangingPunct="0"/>
            <a:r>
              <a:rPr lang="de-DE" dirty="0"/>
              <a:t>Die </a:t>
            </a:r>
            <a:r>
              <a:rPr lang="de-DE" b="1" dirty="0"/>
              <a:t>Wahl </a:t>
            </a:r>
            <a:r>
              <a:rPr lang="de-DE" dirty="0"/>
              <a:t>des Wahlpflichtfaches </a:t>
            </a:r>
            <a:r>
              <a:rPr lang="de-DE" b="1" dirty="0"/>
              <a:t>gilt für 2 Jahre</a:t>
            </a:r>
            <a:r>
              <a:rPr lang="de-DE" dirty="0"/>
              <a:t>.</a:t>
            </a:r>
          </a:p>
          <a:p>
            <a:pPr hangingPunct="0"/>
            <a:r>
              <a:rPr lang="de-DE" b="1" dirty="0">
                <a:solidFill>
                  <a:srgbClr val="FF0000"/>
                </a:solidFill>
              </a:rPr>
              <a:t>Abwahlen oder Umwahlen </a:t>
            </a:r>
            <a:r>
              <a:rPr lang="de-DE" dirty="0"/>
              <a:t>sind in diesem Zeitraum in der Regel </a:t>
            </a:r>
            <a:r>
              <a:rPr lang="de-DE" b="1" dirty="0">
                <a:solidFill>
                  <a:srgbClr val="FF0000"/>
                </a:solidFill>
              </a:rPr>
              <a:t>nicht vorgesehen</a:t>
            </a:r>
            <a:r>
              <a:rPr lang="de-DE" dirty="0"/>
              <a:t>.</a:t>
            </a:r>
          </a:p>
          <a:p>
            <a:pPr hangingPunct="0"/>
            <a:r>
              <a:rPr lang="de-DE" dirty="0"/>
              <a:t>Der Wahlzettel sollte bis </a:t>
            </a:r>
            <a:r>
              <a:rPr lang="de-DE" b="1" dirty="0"/>
              <a:t>Freitag, den 03.05. 2019, </a:t>
            </a:r>
            <a:r>
              <a:rPr lang="de-DE" dirty="0"/>
              <a:t>beim Klassenlehrerteam wieder abgegeben werden.</a:t>
            </a:r>
          </a:p>
          <a:p>
            <a:pPr hangingPunct="0"/>
            <a:r>
              <a:rPr lang="de-DE" dirty="0"/>
              <a:t>Bei einem Wechsel des Faches muss der gesamte </a:t>
            </a:r>
            <a:r>
              <a:rPr lang="de-DE" b="1" dirty="0"/>
              <a:t>Stoff</a:t>
            </a:r>
            <a:r>
              <a:rPr lang="de-DE" dirty="0"/>
              <a:t> des ersten Jahres </a:t>
            </a:r>
            <a:r>
              <a:rPr lang="de-DE" b="1" dirty="0"/>
              <a:t>individuell nachgearbeitet </a:t>
            </a:r>
            <a:r>
              <a:rPr lang="de-DE" dirty="0"/>
              <a:t>werden und es findet eine Leistungsüberprüfung statt.</a:t>
            </a:r>
          </a:p>
          <a:p>
            <a:pPr marL="0" lvl="0" indent="0" algn="ctr" hangingPunct="0">
              <a:buNone/>
            </a:pPr>
            <a:endParaRPr lang="de-DE" dirty="0"/>
          </a:p>
        </p:txBody>
      </p:sp>
      <p:pic>
        <p:nvPicPr>
          <p:cNvPr id="6" name="Grafi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7781"/>
            <a:ext cx="1033172" cy="7795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82037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389</Words>
  <Application>Microsoft Macintosh PowerPoint</Application>
  <PresentationFormat>Bildschirmpräsentation (4:3)</PresentationFormat>
  <Paragraphs>89</Paragraphs>
  <Slides>13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21" baseType="lpstr">
      <vt:lpstr>Calibri</vt:lpstr>
      <vt:lpstr>Century Gothic</vt:lpstr>
      <vt:lpstr>Courier (W1)</vt:lpstr>
      <vt:lpstr>Times New Roman</vt:lpstr>
      <vt:lpstr>Wingdings</vt:lpstr>
      <vt:lpstr>Wingdings 2</vt:lpstr>
      <vt:lpstr>Austin</vt:lpstr>
      <vt:lpstr>Acrobat Document</vt:lpstr>
      <vt:lpstr>Herzlich Willkommen </vt:lpstr>
      <vt:lpstr>Inhalt und Ablauf</vt:lpstr>
      <vt:lpstr>DIFFERENZIERUNGSUNTERRICHT  IN KLASSENSTUFE 8 UND 9</vt:lpstr>
      <vt:lpstr>Welche Ziele verfolgt der Wahlpflichtunterricht ?</vt:lpstr>
      <vt:lpstr>Was sieht der organisatorische Rahmen aus?</vt:lpstr>
      <vt:lpstr>Welche  Wahlpflichtangebote macht das SGR ?</vt:lpstr>
      <vt:lpstr>Welche schulischen Rahmenbedingungen sind für das Angebot wichtig? </vt:lpstr>
      <vt:lpstr>Welche Rahmenbedingungen müssen bei der Wahl beachtet werden? </vt:lpstr>
      <vt:lpstr>Weiterhin wichtig</vt:lpstr>
      <vt:lpstr>Wahlbogen</vt:lpstr>
      <vt:lpstr>Fragen ??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DIFFERENZIERUNGSUNTERRICHT IN KLASSENSTUFE 8 und 9</dc:title>
  <dc:creator>Peter Schimmel</dc:creator>
  <cp:lastModifiedBy>Martina Cerfontaine</cp:lastModifiedBy>
  <cp:revision>75</cp:revision>
  <dcterms:created xsi:type="dcterms:W3CDTF">2012-06-11T17:42:48Z</dcterms:created>
  <dcterms:modified xsi:type="dcterms:W3CDTF">2019-04-29T14:43:18Z</dcterms:modified>
</cp:coreProperties>
</file>