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4"/>
  </p:notesMasterIdLst>
  <p:sldIdLst>
    <p:sldId id="273" r:id="rId2"/>
    <p:sldId id="274" r:id="rId3"/>
    <p:sldId id="264" r:id="rId4"/>
    <p:sldId id="257" r:id="rId5"/>
    <p:sldId id="271" r:id="rId6"/>
    <p:sldId id="259" r:id="rId7"/>
    <p:sldId id="258" r:id="rId8"/>
    <p:sldId id="260" r:id="rId9"/>
    <p:sldId id="262" r:id="rId10"/>
    <p:sldId id="268" r:id="rId11"/>
    <p:sldId id="275" r:id="rId12"/>
    <p:sldId id="265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72" autoAdjust="0"/>
  </p:normalViewPr>
  <p:slideViewPr>
    <p:cSldViewPr>
      <p:cViewPr>
        <p:scale>
          <a:sx n="80" d="100"/>
          <a:sy n="80" d="100"/>
        </p:scale>
        <p:origin x="-880" y="6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12903-6ADE-4321-8CEA-567DEC96D5CC}" type="datetimeFigureOut">
              <a:rPr lang="de-DE" smtClean="0"/>
              <a:pPr/>
              <a:t>11.04.2018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0EE11-57C4-4EE9-A54D-4066D853926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203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4B298-64C4-475E-92E9-6E02708B013D}" type="slidenum">
              <a:rPr lang="de-DE" smtClean="0"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5274511-3830-4D92-AFEB-92B5AD983185}" type="datetimeFigureOut">
              <a:rPr lang="de-DE" smtClean="0"/>
              <a:pPr/>
              <a:t>11.04.2018</a:t>
            </a:fld>
            <a:endParaRPr lang="de-DE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4511-3830-4D92-AFEB-92B5AD983185}" type="datetimeFigureOut">
              <a:rPr lang="de-DE" smtClean="0"/>
              <a:pPr/>
              <a:t>11.04.2018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4511-3830-4D92-AFEB-92B5AD983185}" type="datetimeFigureOut">
              <a:rPr lang="de-DE" smtClean="0"/>
              <a:pPr/>
              <a:t>11.04.2018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4511-3830-4D92-AFEB-92B5AD983185}" type="datetimeFigureOut">
              <a:rPr lang="de-DE" smtClean="0"/>
              <a:pPr/>
              <a:t>11.04.2018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4511-3830-4D92-AFEB-92B5AD983185}" type="datetimeFigureOut">
              <a:rPr lang="de-DE" smtClean="0"/>
              <a:pPr/>
              <a:t>11.04.2018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4511-3830-4D92-AFEB-92B5AD983185}" type="datetimeFigureOut">
              <a:rPr lang="de-DE" smtClean="0"/>
              <a:pPr/>
              <a:t>11.04.2018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4511-3830-4D92-AFEB-92B5AD983185}" type="datetimeFigureOut">
              <a:rPr lang="de-DE" smtClean="0"/>
              <a:pPr/>
              <a:t>11.04.2018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4511-3830-4D92-AFEB-92B5AD983185}" type="datetimeFigureOut">
              <a:rPr lang="de-DE" smtClean="0"/>
              <a:pPr/>
              <a:t>11.04.2018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4511-3830-4D92-AFEB-92B5AD983185}" type="datetimeFigureOut">
              <a:rPr lang="de-DE" smtClean="0"/>
              <a:pPr/>
              <a:t>11.04.2018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4511-3830-4D92-AFEB-92B5AD983185}" type="datetimeFigureOut">
              <a:rPr lang="de-DE" smtClean="0"/>
              <a:pPr/>
              <a:t>11.04.2018</a:t>
            </a:fld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4511-3830-4D92-AFEB-92B5AD983185}" type="datetimeFigureOut">
              <a:rPr lang="de-DE" smtClean="0"/>
              <a:pPr/>
              <a:t>11.04.2018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5274511-3830-4D92-AFEB-92B5AD983185}" type="datetimeFigureOut">
              <a:rPr lang="de-DE" smtClean="0"/>
              <a:pPr/>
              <a:t>11.04.2018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g-rheinbach.de/schulprofil/mittelstufe/Differenzierungsbereich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04" y="1988840"/>
            <a:ext cx="4464496" cy="1702160"/>
          </a:xfrm>
        </p:spPr>
        <p:txBody>
          <a:bodyPr>
            <a:normAutofit fontScale="90000"/>
          </a:bodyPr>
          <a:lstStyle/>
          <a:p>
            <a:r>
              <a:rPr lang="de-DE" sz="6000" dirty="0" smtClean="0">
                <a:solidFill>
                  <a:srgbClr val="FF0000"/>
                </a:solidFill>
              </a:rPr>
              <a:t>Herzlich Willkommen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0" y="3645024"/>
            <a:ext cx="3600400" cy="1473200"/>
          </a:xfrm>
        </p:spPr>
        <p:txBody>
          <a:bodyPr>
            <a:normAutofit fontScale="62500" lnSpcReduction="20000"/>
          </a:bodyPr>
          <a:lstStyle/>
          <a:p>
            <a:r>
              <a:rPr lang="de-DE" sz="3400" b="1" dirty="0" smtClean="0"/>
              <a:t>Informationsveranstaltung </a:t>
            </a:r>
          </a:p>
          <a:p>
            <a:r>
              <a:rPr lang="de-DE" sz="3400" b="1" dirty="0" smtClean="0"/>
              <a:t>Differenzierungsunterricht in der Klassenstufe 8 und 9 </a:t>
            </a:r>
          </a:p>
          <a:p>
            <a:endParaRPr lang="de-DE" sz="2000" dirty="0" smtClean="0"/>
          </a:p>
          <a:p>
            <a:r>
              <a:rPr lang="de-DE" sz="2000" dirty="0" smtClean="0"/>
              <a:t>Städtisches Gymnasium Rheinbach</a:t>
            </a:r>
            <a:endParaRPr lang="de-DE" sz="3400" dirty="0"/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76"/>
            <a:ext cx="1787644" cy="14847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907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81"/>
            <a:ext cx="1033172" cy="77956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92206" cy="6120680"/>
          </a:xfrm>
        </p:spPr>
        <p:txBody>
          <a:bodyPr vert="wordArtVert">
            <a:normAutofit fontScale="90000"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Wahlbogen</a:t>
            </a:r>
            <a:endParaRPr lang="de-DE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596790"/>
              </p:ext>
            </p:extLst>
          </p:nvPr>
        </p:nvGraphicFramePr>
        <p:xfrm>
          <a:off x="2195736" y="-17648"/>
          <a:ext cx="4896544" cy="6929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8" name="Acrobat Document" r:id="rId4" imgW="1888877" imgH="2673206" progId="AcroExch.Document.DC">
                  <p:embed/>
                </p:oleObj>
              </mc:Choice>
              <mc:Fallback>
                <p:oleObj name="Acrobat Document" r:id="rId4" imgW="1888877" imgH="267320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95736" y="-17648"/>
                        <a:ext cx="4896544" cy="69292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2323652"/>
            <a:ext cx="8136904" cy="3508977"/>
          </a:xfrm>
        </p:spPr>
        <p:txBody>
          <a:bodyPr/>
          <a:lstStyle/>
          <a:p>
            <a:r>
              <a:rPr lang="de-DE" sz="2800" b="1" dirty="0">
                <a:solidFill>
                  <a:srgbClr val="FF0000"/>
                </a:solidFill>
              </a:rPr>
              <a:t>Danke für Ihre </a:t>
            </a:r>
            <a:r>
              <a:rPr lang="de-DE" sz="2800" b="1" dirty="0" smtClean="0">
                <a:solidFill>
                  <a:srgbClr val="FF0000"/>
                </a:solidFill>
              </a:rPr>
              <a:t>Aufmerksamkeit</a:t>
            </a:r>
          </a:p>
          <a:p>
            <a:endParaRPr lang="de-DE" b="1" dirty="0">
              <a:solidFill>
                <a:srgbClr val="FF0000"/>
              </a:solidFill>
            </a:endParaRPr>
          </a:p>
          <a:p>
            <a:r>
              <a:rPr lang="de-DE" b="1" dirty="0" smtClean="0">
                <a:solidFill>
                  <a:schemeClr val="tx1"/>
                </a:solidFill>
              </a:rPr>
              <a:t>Nachlesen und nochmals in Ruhe informieren auf der Homepage vom SGR: </a:t>
            </a:r>
          </a:p>
          <a:p>
            <a:pPr lvl="1"/>
            <a:r>
              <a:rPr lang="de-DE" b="1" dirty="0" smtClean="0">
                <a:solidFill>
                  <a:srgbClr val="0070C0"/>
                </a:solidFill>
                <a:hlinkClick r:id="rId2"/>
              </a:rPr>
              <a:t>http</a:t>
            </a:r>
            <a:r>
              <a:rPr lang="de-DE" b="1" dirty="0">
                <a:solidFill>
                  <a:srgbClr val="0070C0"/>
                </a:solidFill>
                <a:hlinkClick r:id="rId2"/>
              </a:rPr>
              <a:t>://</a:t>
            </a:r>
            <a:r>
              <a:rPr lang="de-DE" b="1" dirty="0" smtClean="0">
                <a:solidFill>
                  <a:srgbClr val="0070C0"/>
                </a:solidFill>
                <a:hlinkClick r:id="rId2"/>
              </a:rPr>
              <a:t>www.sg-rheinbach.de/schulprofil/mittelstufe/Differenzierungsbereich</a:t>
            </a:r>
            <a:r>
              <a:rPr lang="de-DE" b="1" dirty="0" smtClean="0">
                <a:solidFill>
                  <a:srgbClr val="0070C0"/>
                </a:solidFill>
              </a:rPr>
              <a:t> WP II</a:t>
            </a:r>
            <a:endParaRPr lang="de-D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99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81"/>
            <a:ext cx="1033172" cy="779560"/>
          </a:xfrm>
          <a:prstGeom prst="rect">
            <a:avLst/>
          </a:prstGeom>
          <a:noFill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187624" y="764704"/>
            <a:ext cx="7024744" cy="1143000"/>
          </a:xfrm>
        </p:spPr>
        <p:txBody>
          <a:bodyPr/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Fragen ??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033172" y="2988965"/>
            <a:ext cx="6777317" cy="2096219"/>
          </a:xfrm>
        </p:spPr>
        <p:txBody>
          <a:bodyPr>
            <a:normAutofit/>
          </a:bodyPr>
          <a:lstStyle/>
          <a:p>
            <a:r>
              <a:rPr lang="de-DE" sz="3200" dirty="0"/>
              <a:t>Bitte kommen Sie bei Fragen nach der Veranstaltung zu </a:t>
            </a:r>
            <a:r>
              <a:rPr lang="de-DE" sz="3200" dirty="0" smtClean="0"/>
              <a:t>uns. </a:t>
            </a:r>
            <a:r>
              <a:rPr lang="de-DE" sz="3200" dirty="0"/>
              <a:t>Dann können wir </a:t>
            </a:r>
            <a:r>
              <a:rPr lang="de-DE" sz="3200" dirty="0" smtClean="0"/>
              <a:t>Sie individuell beraten.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774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Inhalt und Ablauf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 Allgemeine Einführung</a:t>
            </a:r>
          </a:p>
          <a:p>
            <a:pPr lvl="2"/>
            <a:r>
              <a:rPr lang="de-DE" dirty="0" smtClean="0"/>
              <a:t>Ziele des Differenzierungsunterrichtes</a:t>
            </a:r>
          </a:p>
          <a:p>
            <a:pPr lvl="2"/>
            <a:r>
              <a:rPr lang="de-DE" dirty="0" smtClean="0"/>
              <a:t>Inhalte und Organisation</a:t>
            </a:r>
          </a:p>
          <a:p>
            <a:pPr lvl="2"/>
            <a:r>
              <a:rPr lang="de-DE" dirty="0" smtClean="0"/>
              <a:t>Wahlprozedere</a:t>
            </a:r>
          </a:p>
          <a:p>
            <a:r>
              <a:rPr lang="de-DE" dirty="0" smtClean="0"/>
              <a:t>Präsentationen der einzelnen Fächer</a:t>
            </a:r>
          </a:p>
          <a:p>
            <a:r>
              <a:rPr lang="de-DE" dirty="0" smtClean="0"/>
              <a:t>Wahlzettel abholen</a:t>
            </a:r>
          </a:p>
          <a:p>
            <a:r>
              <a:rPr lang="de-DE" dirty="0" smtClean="0"/>
              <a:t>Ende: </a:t>
            </a:r>
            <a:r>
              <a:rPr lang="de-DE" smtClean="0"/>
              <a:t>in </a:t>
            </a:r>
            <a:r>
              <a:rPr lang="de-DE" smtClean="0"/>
              <a:t>60 </a:t>
            </a:r>
            <a:r>
              <a:rPr lang="de-DE" dirty="0" smtClean="0"/>
              <a:t>Minuten</a:t>
            </a:r>
          </a:p>
          <a:p>
            <a:r>
              <a:rPr lang="de-DE" dirty="0" smtClean="0"/>
              <a:t>Zeit für Einzelgespräche und Nachfragen</a:t>
            </a:r>
            <a:endParaRPr lang="de-DE" dirty="0"/>
          </a:p>
          <a:p>
            <a:endParaRPr lang="de-DE" dirty="0"/>
          </a:p>
        </p:txBody>
      </p:sp>
      <p:pic>
        <p:nvPicPr>
          <p:cNvPr id="4" name="Grafi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81"/>
            <a:ext cx="1033172" cy="779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250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b="1" i="1" dirty="0" smtClean="0">
                <a:solidFill>
                  <a:srgbClr val="FF0000"/>
                </a:solidFill>
              </a:rPr>
              <a:t>DIFFERENZIERUNGSUNTERRICHT </a:t>
            </a:r>
            <a:br>
              <a:rPr lang="de-DE" sz="3600" b="1" i="1" dirty="0" smtClean="0">
                <a:solidFill>
                  <a:srgbClr val="FF0000"/>
                </a:solidFill>
              </a:rPr>
            </a:br>
            <a:r>
              <a:rPr lang="de-DE" sz="3600" b="1" i="1" dirty="0" smtClean="0">
                <a:solidFill>
                  <a:srgbClr val="FF0000"/>
                </a:solidFill>
              </a:rPr>
              <a:t>IN KLASSENSTUFE 8 UND 9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3074" name="Picture 2" descr="http://ts1.mm.bing.net/images/thumbnail.aspx?q=4869862142705816&amp;id=c6b2edb1ebaeb669736172f64e8a94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570965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fi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81"/>
            <a:ext cx="1033172" cy="779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337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792088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Welche Ziele verfolgt der Wahlpflichtunterricht ?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844824"/>
            <a:ext cx="8136904" cy="4493095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3600" b="1" dirty="0" smtClean="0"/>
              <a:t>Individuelle </a:t>
            </a:r>
            <a:r>
              <a:rPr lang="de-DE" sz="3600" b="1" dirty="0"/>
              <a:t>inhaltliche </a:t>
            </a:r>
            <a:r>
              <a:rPr lang="de-DE" sz="3600" b="1" dirty="0" smtClean="0"/>
              <a:t>Förderung </a:t>
            </a:r>
            <a:r>
              <a:rPr lang="de-DE" sz="3600" dirty="0"/>
              <a:t>je nach Neigung und Begabung in der schulischen </a:t>
            </a:r>
            <a:r>
              <a:rPr lang="de-DE" sz="3600" dirty="0" smtClean="0"/>
              <a:t>Laufbahn</a:t>
            </a:r>
          </a:p>
          <a:p>
            <a:pPr marL="457200" indent="-457200">
              <a:buFont typeface="+mj-lt"/>
              <a:buAutoNum type="arabicPeriod"/>
            </a:pPr>
            <a:endParaRPr lang="de-DE" sz="3600" dirty="0" smtClean="0"/>
          </a:p>
          <a:p>
            <a:pPr marL="457200" indent="-457200">
              <a:buFont typeface="+mj-lt"/>
              <a:buAutoNum type="arabicPeriod"/>
            </a:pPr>
            <a:r>
              <a:rPr lang="de-DE" sz="3600" b="1" dirty="0"/>
              <a:t>Unterricht </a:t>
            </a:r>
            <a:r>
              <a:rPr lang="de-DE" sz="3600" dirty="0"/>
              <a:t>außerhalb des Klassenverbandes </a:t>
            </a:r>
            <a:r>
              <a:rPr lang="de-DE" sz="3600" b="1" dirty="0" smtClean="0"/>
              <a:t>in </a:t>
            </a:r>
            <a:r>
              <a:rPr lang="de-DE" sz="3600" b="1" dirty="0"/>
              <a:t>einer Kursgruppe </a:t>
            </a:r>
            <a:r>
              <a:rPr lang="de-DE" sz="3600" dirty="0" smtClean="0"/>
              <a:t>erproben </a:t>
            </a:r>
          </a:p>
          <a:p>
            <a:pPr marL="457200" indent="-457200">
              <a:buFont typeface="+mj-lt"/>
              <a:buAutoNum type="arabicPeriod"/>
            </a:pPr>
            <a:endParaRPr lang="de-DE" sz="3600" dirty="0"/>
          </a:p>
          <a:p>
            <a:pPr marL="457200" indent="-457200">
              <a:buFont typeface="+mj-lt"/>
              <a:buAutoNum type="arabicPeriod"/>
            </a:pPr>
            <a:r>
              <a:rPr lang="de-DE" sz="3600" b="1" dirty="0" smtClean="0"/>
              <a:t>Fächerübergreifender </a:t>
            </a:r>
            <a:r>
              <a:rPr lang="de-DE" sz="3600" dirty="0" smtClean="0"/>
              <a:t>Unterricht</a:t>
            </a:r>
          </a:p>
          <a:p>
            <a:pPr marL="457200" indent="-457200">
              <a:buFont typeface="+mj-lt"/>
              <a:buAutoNum type="arabicPeriod"/>
            </a:pPr>
            <a:endParaRPr lang="de-DE" sz="3600" dirty="0"/>
          </a:p>
          <a:p>
            <a:pPr marL="457200" indent="-457200">
              <a:buFont typeface="+mj-lt"/>
              <a:buAutoNum type="arabicPeriod"/>
            </a:pPr>
            <a:r>
              <a:rPr lang="de-DE" sz="3600" dirty="0" smtClean="0"/>
              <a:t>Förderung weiterer </a:t>
            </a:r>
            <a:r>
              <a:rPr lang="de-DE" sz="3600" b="1" dirty="0" smtClean="0"/>
              <a:t>Methodenkompetenz</a:t>
            </a:r>
            <a:r>
              <a:rPr lang="de-DE" sz="3600" dirty="0" smtClean="0"/>
              <a:t> (z.B. Experimente) </a:t>
            </a:r>
          </a:p>
          <a:p>
            <a:pPr marL="457200" indent="-457200">
              <a:buFont typeface="+mj-lt"/>
              <a:buAutoNum type="arabicPeriod"/>
            </a:pPr>
            <a:endParaRPr lang="de-DE" sz="3600" dirty="0" smtClean="0"/>
          </a:p>
          <a:p>
            <a:pPr marL="457200" indent="-457200">
              <a:buFont typeface="+mj-lt"/>
              <a:buAutoNum type="arabicPeriod"/>
            </a:pPr>
            <a:r>
              <a:rPr lang="de-DE" sz="3600" b="1" dirty="0" smtClean="0"/>
              <a:t>Vorbereitung </a:t>
            </a:r>
            <a:r>
              <a:rPr lang="de-DE" sz="3600" dirty="0" smtClean="0"/>
              <a:t>auf</a:t>
            </a:r>
            <a:r>
              <a:rPr lang="de-DE" sz="3600" b="1" dirty="0" smtClean="0"/>
              <a:t> </a:t>
            </a:r>
            <a:r>
              <a:rPr lang="de-DE" sz="3600" dirty="0" smtClean="0"/>
              <a:t>das </a:t>
            </a:r>
            <a:r>
              <a:rPr lang="de-DE" sz="3600" b="1" dirty="0"/>
              <a:t>Kurssystem</a:t>
            </a:r>
            <a:r>
              <a:rPr lang="de-DE" sz="3600" dirty="0"/>
              <a:t> der </a:t>
            </a:r>
            <a:r>
              <a:rPr lang="de-DE" sz="3600" dirty="0" smtClean="0"/>
              <a:t>gymnasialen</a:t>
            </a:r>
            <a:r>
              <a:rPr lang="de-DE" sz="3600" b="1" dirty="0" smtClean="0"/>
              <a:t> Oberstufe</a:t>
            </a:r>
            <a:r>
              <a:rPr lang="de-DE" sz="2400" dirty="0" smtClean="0"/>
              <a:t>.</a:t>
            </a:r>
          </a:p>
          <a:p>
            <a:pPr marL="0" indent="0">
              <a:buNone/>
            </a:pPr>
            <a:endParaRPr lang="de-DE" sz="2400" dirty="0"/>
          </a:p>
          <a:p>
            <a:endParaRPr lang="de-DE" dirty="0"/>
          </a:p>
        </p:txBody>
      </p:sp>
      <p:pic>
        <p:nvPicPr>
          <p:cNvPr id="4" name="Grafi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81"/>
            <a:ext cx="1033172" cy="779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441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027664"/>
            <a:ext cx="8208912" cy="745152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Was bedeutet Wahlpflichtunterricht?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988840"/>
            <a:ext cx="7920880" cy="3843789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zweistündiger oder dreistündiger (Latein) Unterricht</a:t>
            </a:r>
          </a:p>
          <a:p>
            <a:r>
              <a:rPr lang="de-DE" dirty="0" smtClean="0"/>
              <a:t>Klassenarbeiten</a:t>
            </a:r>
          </a:p>
          <a:p>
            <a:pPr lvl="1"/>
            <a:r>
              <a:rPr lang="de-DE" dirty="0" smtClean="0"/>
              <a:t>2 Klassenarbeiten pro Halbjahr</a:t>
            </a:r>
          </a:p>
          <a:p>
            <a:pPr lvl="1"/>
            <a:r>
              <a:rPr lang="de-DE" dirty="0" smtClean="0"/>
              <a:t>1-2 stündig</a:t>
            </a:r>
          </a:p>
          <a:p>
            <a:pPr lvl="1"/>
            <a:r>
              <a:rPr lang="de-DE" dirty="0" smtClean="0"/>
              <a:t>kann </a:t>
            </a:r>
            <a:r>
              <a:rPr lang="de-DE" dirty="0"/>
              <a:t>durch eine längere Facharbeit ersetzt werden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versetzungsrelevant</a:t>
            </a:r>
          </a:p>
          <a:p>
            <a:pPr lvl="1"/>
            <a:r>
              <a:rPr lang="de-DE" dirty="0" smtClean="0"/>
              <a:t>Nebenfach (Fächergruppe II, wie z.B. Biologie, Physik, ..) 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Dieser </a:t>
            </a:r>
            <a:r>
              <a:rPr lang="de-DE" dirty="0"/>
              <a:t>Kurs kann aus dem Angebot der Schule gewählt werden.</a:t>
            </a:r>
          </a:p>
          <a:p>
            <a:endParaRPr lang="de-DE" dirty="0"/>
          </a:p>
        </p:txBody>
      </p:sp>
      <p:pic>
        <p:nvPicPr>
          <p:cNvPr id="4" name="Grafi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81"/>
            <a:ext cx="1033172" cy="779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118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96944" cy="638944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Welche  Wahlpflichtangebote macht das SGR ?</a:t>
            </a:r>
            <a:endParaRPr lang="de-DE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075697"/>
              </p:ext>
            </p:extLst>
          </p:nvPr>
        </p:nvGraphicFramePr>
        <p:xfrm>
          <a:off x="539552" y="1484784"/>
          <a:ext cx="8064896" cy="5258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3421"/>
                <a:gridCol w="556576"/>
                <a:gridCol w="880732"/>
                <a:gridCol w="3114167"/>
              </a:tblGrid>
              <a:tr h="5040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FÄCHERKOMBINATIONEN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</a:rPr>
                        <a:t> oder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  3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. FREMDSPRACHE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142236">
                <a:tc gridSpan="2">
                  <a:txBody>
                    <a:bodyPr/>
                    <a:lstStyle/>
                    <a:p>
                      <a:pPr marL="342900" indent="-34290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e-DE" sz="2400" b="1" i="1" kern="1200" cap="all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Mathematik +</a:t>
                      </a:r>
                      <a:r>
                        <a:rPr lang="de-DE" sz="2400" b="1" i="1" kern="1200" cap="all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400" b="1" i="1" kern="1200" cap="all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Informatik + Physik + Technik</a:t>
                      </a:r>
                    </a:p>
                    <a:p>
                      <a:pPr marL="342900" indent="-34290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de-DE" sz="2400" b="1" i="1" kern="1200" cap="all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2400" b="1" i="1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de-DE" sz="2400" b="1" i="1" kern="1200" cap="all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Biologie/Chemie</a:t>
                      </a:r>
                    </a:p>
                    <a:p>
                      <a:pPr marL="342900" indent="-34290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de-DE" sz="2400" b="1" i="1" kern="1200" cap="all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24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de-DE" sz="2400" b="1" i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KULTUR/KUNST</a:t>
                      </a:r>
                      <a:r>
                        <a:rPr lang="de-DE" sz="2400" b="1" i="0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              </a:t>
                      </a:r>
                    </a:p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de-DE" sz="2400" b="1" i="0" kern="1200" cap="all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</a:t>
                      </a:r>
                    </a:p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de-DE" sz="2400" b="1" i="0" kern="1200" cap="all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             </a:t>
                      </a:r>
                      <a:r>
                        <a:rPr lang="de-DE" sz="2400" b="1" i="0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</a:t>
                      </a:r>
                      <a:r>
                        <a:rPr lang="de-DE" sz="2400" b="1" i="0" kern="1200" cap="all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                  </a:t>
                      </a:r>
                    </a:p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de-DE" sz="2400" b="1" i="0" kern="1200" cap="all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        </a:t>
                      </a:r>
                      <a:r>
                        <a:rPr lang="de-DE" sz="2400" b="1" i="1" kern="1200" cap="all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2-</a:t>
                      </a:r>
                      <a:r>
                        <a:rPr lang="de-DE" sz="2400" b="1" dirty="0" smtClean="0">
                          <a:solidFill>
                            <a:schemeClr val="tx1"/>
                          </a:solidFill>
                          <a:effectLst/>
                          <a:latin typeface="Courier (W1)"/>
                          <a:ea typeface="Times New Roman"/>
                          <a:cs typeface="Times New Roman"/>
                        </a:rPr>
                        <a:t>stündig</a:t>
                      </a:r>
                      <a:endParaRPr lang="de-DE" sz="2400" b="1" i="1" kern="1200" cap="all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de-DE" sz="2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de-DE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           </a:t>
                      </a:r>
                      <a:endParaRPr lang="de-DE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400" b="1" dirty="0">
                          <a:solidFill>
                            <a:schemeClr val="tx1"/>
                          </a:solidFill>
                          <a:effectLst/>
                        </a:rPr>
                        <a:t>               </a:t>
                      </a:r>
                      <a:r>
                        <a:rPr lang="de-DE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LATEIN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de-DE" sz="2400" b="0" dirty="0" smtClean="0">
                        <a:solidFill>
                          <a:schemeClr val="tx1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de-DE" sz="2400" b="0" dirty="0" smtClean="0">
                        <a:solidFill>
                          <a:schemeClr val="tx1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de-DE" sz="2400" b="0" dirty="0" smtClean="0">
                        <a:solidFill>
                          <a:schemeClr val="tx1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de-DE" sz="2400" b="0" dirty="0" smtClean="0">
                        <a:solidFill>
                          <a:schemeClr val="tx1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de-DE" sz="2400" b="0" dirty="0" smtClean="0">
                        <a:solidFill>
                          <a:schemeClr val="tx1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i="0" kern="1200" cap="all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            </a:t>
                      </a:r>
                      <a:endParaRPr lang="de-DE" sz="2400" b="0" dirty="0" smtClean="0">
                        <a:solidFill>
                          <a:schemeClr val="tx1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 smtClean="0">
                          <a:solidFill>
                            <a:schemeClr val="tx1"/>
                          </a:solidFill>
                          <a:effectLst/>
                          <a:latin typeface="Courier (W1)"/>
                          <a:ea typeface="Times New Roman"/>
                          <a:cs typeface="Times New Roman"/>
                        </a:rPr>
                        <a:t>                   3-stündig</a:t>
                      </a:r>
                    </a:p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400" b="1" dirty="0" smtClean="0">
                        <a:solidFill>
                          <a:schemeClr val="tx1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 smtClean="0">
                          <a:solidFill>
                            <a:schemeClr val="tx1"/>
                          </a:solidFill>
                          <a:effectLst/>
                          <a:latin typeface="Courier (W1)"/>
                          <a:ea typeface="Times New Roman"/>
                          <a:cs typeface="Times New Roman"/>
                        </a:rPr>
                        <a:t>         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400" b="1" dirty="0" smtClean="0">
                          <a:solidFill>
                            <a:schemeClr val="tx1"/>
                          </a:solidFill>
                          <a:effectLst/>
                          <a:latin typeface="Courier (W1)"/>
                          <a:ea typeface="Times New Roman"/>
                          <a:cs typeface="Times New Roman"/>
                        </a:rPr>
                        <a:t>           </a:t>
                      </a:r>
                      <a:endParaRPr lang="de-DE" sz="2400" b="1" dirty="0">
                        <a:solidFill>
                          <a:schemeClr val="tx1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70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1325" y="477561"/>
            <a:ext cx="7024744" cy="1143000"/>
          </a:xfrm>
        </p:spPr>
        <p:txBody>
          <a:bodyPr>
            <a:normAutofit/>
          </a:bodyPr>
          <a:lstStyle/>
          <a:p>
            <a:r>
              <a:rPr lang="de-DE" sz="2700" b="1" dirty="0" smtClean="0">
                <a:solidFill>
                  <a:srgbClr val="FF0000"/>
                </a:solidFill>
              </a:rPr>
              <a:t>Welche Rahmenbedingungen müssen beachtet werden? 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6586" y="1700808"/>
            <a:ext cx="7439790" cy="424847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de-DE" sz="2800" dirty="0" smtClean="0"/>
              <a:t>Personalausstattung </a:t>
            </a:r>
            <a:r>
              <a:rPr lang="de-DE" sz="2800" dirty="0"/>
              <a:t>der Schule</a:t>
            </a:r>
          </a:p>
          <a:p>
            <a:r>
              <a:rPr lang="de-DE" sz="2800" dirty="0"/>
              <a:t>Raumausstattung der </a:t>
            </a:r>
            <a:r>
              <a:rPr lang="de-DE" sz="2800" dirty="0" smtClean="0"/>
              <a:t>Schule.</a:t>
            </a:r>
          </a:p>
          <a:p>
            <a:r>
              <a:rPr lang="de-DE" sz="2800" dirty="0" smtClean="0"/>
              <a:t>Begrenzte </a:t>
            </a:r>
            <a:r>
              <a:rPr lang="de-DE" sz="2800" dirty="0"/>
              <a:t>Anzahl Arbeitsplätze in Fachräumen (z. B. im Computerraum)</a:t>
            </a:r>
          </a:p>
          <a:p>
            <a:r>
              <a:rPr lang="de-DE" sz="2800" dirty="0"/>
              <a:t>Sinnvolle Größen der Arbeitsgruppen (z. B. bei Experimenten in der </a:t>
            </a:r>
            <a:r>
              <a:rPr lang="de-DE" sz="2800" dirty="0" smtClean="0"/>
              <a:t>Chemie)</a:t>
            </a:r>
          </a:p>
          <a:p>
            <a:pPr>
              <a:lnSpc>
                <a:spcPct val="150000"/>
              </a:lnSpc>
            </a:pPr>
            <a:endParaRPr lang="de-DE" sz="2800" dirty="0"/>
          </a:p>
          <a:p>
            <a:pPr marL="0" indent="0" algn="ctr">
              <a:lnSpc>
                <a:spcPct val="150000"/>
              </a:lnSpc>
              <a:buNone/>
            </a:pPr>
            <a:endParaRPr lang="de-DE" sz="28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de-DE" sz="2800" dirty="0" smtClean="0"/>
              <a:t>Wahlpflichtangebot </a:t>
            </a:r>
            <a:r>
              <a:rPr lang="de-DE" sz="2800" dirty="0"/>
              <a:t>der </a:t>
            </a:r>
            <a:r>
              <a:rPr lang="de-DE" sz="2800" dirty="0" smtClean="0"/>
              <a:t>Schule</a:t>
            </a:r>
          </a:p>
          <a:p>
            <a:pPr>
              <a:lnSpc>
                <a:spcPct val="150000"/>
              </a:lnSpc>
            </a:pPr>
            <a:endParaRPr lang="de-DE" sz="2400" dirty="0"/>
          </a:p>
        </p:txBody>
      </p:sp>
      <p:sp>
        <p:nvSpPr>
          <p:cNvPr id="4" name="Pfeil nach unten 3"/>
          <p:cNvSpPr/>
          <p:nvPr/>
        </p:nvSpPr>
        <p:spPr>
          <a:xfrm>
            <a:off x="4024461" y="4293096"/>
            <a:ext cx="93847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81"/>
            <a:ext cx="1033172" cy="779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52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1244" y="477561"/>
            <a:ext cx="7024744" cy="1143000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Welche Rahmenbedingungen müssen bei der Wahl beachtet werden? 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2400" dirty="0"/>
          </a:p>
          <a:p>
            <a:pPr marL="0" indent="0" algn="ctr">
              <a:buNone/>
            </a:pPr>
            <a:r>
              <a:rPr lang="de-DE" sz="2400" dirty="0" smtClean="0"/>
              <a:t>Wahlverfahren für die Schüler</a:t>
            </a:r>
          </a:p>
          <a:p>
            <a:pPr marL="0" indent="0" algn="ctr">
              <a:buNone/>
            </a:pPr>
            <a:r>
              <a:rPr lang="de-DE" sz="2400" dirty="0" smtClean="0">
                <a:sym typeface="Wingdings"/>
              </a:rPr>
              <a:t>                          </a:t>
            </a:r>
            <a:endParaRPr lang="de-DE" sz="2400" dirty="0"/>
          </a:p>
          <a:p>
            <a:pPr marL="0" indent="0" algn="ctr">
              <a:buNone/>
            </a:pPr>
            <a:r>
              <a:rPr lang="de-DE" sz="2400" dirty="0" smtClean="0"/>
              <a:t>Erstwunsch     Zweitwunsch   Losverfahren</a:t>
            </a:r>
            <a:endParaRPr lang="de-DE" sz="2400" dirty="0"/>
          </a:p>
        </p:txBody>
      </p:sp>
      <p:sp>
        <p:nvSpPr>
          <p:cNvPr id="4" name="Rechteck 3"/>
          <p:cNvSpPr/>
          <p:nvPr/>
        </p:nvSpPr>
        <p:spPr>
          <a:xfrm>
            <a:off x="2277616" y="4436695"/>
            <a:ext cx="4572000" cy="1237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 smtClean="0"/>
              <a:t> </a:t>
            </a:r>
            <a:r>
              <a:rPr lang="de-DE" sz="2400" b="1" u="sng" dirty="0" smtClean="0"/>
              <a:t>Keine Garantie </a:t>
            </a:r>
          </a:p>
          <a:p>
            <a:pPr algn="ctr">
              <a:lnSpc>
                <a:spcPct val="160000"/>
              </a:lnSpc>
            </a:pPr>
            <a:r>
              <a:rPr lang="de-DE" sz="2400" b="1" u="sng" dirty="0" smtClean="0"/>
              <a:t>hinsichtlich Wunscherfüllung</a:t>
            </a:r>
          </a:p>
        </p:txBody>
      </p:sp>
      <p:sp>
        <p:nvSpPr>
          <p:cNvPr id="5" name="Pfeil nach unten 4"/>
          <p:cNvSpPr/>
          <p:nvPr/>
        </p:nvSpPr>
        <p:spPr>
          <a:xfrm>
            <a:off x="4203576" y="3573016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81"/>
            <a:ext cx="1033172" cy="779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2920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745152"/>
          </a:xfrm>
        </p:spPr>
        <p:txBody>
          <a:bodyPr>
            <a:normAutofit/>
          </a:bodyPr>
          <a:lstStyle/>
          <a:p>
            <a:r>
              <a:rPr lang="de-DE" b="1" u="sng" dirty="0" smtClean="0">
                <a:solidFill>
                  <a:srgbClr val="FF0000"/>
                </a:solidFill>
              </a:rPr>
              <a:t>Weiterhin wichtig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39552" y="1844824"/>
            <a:ext cx="8064896" cy="4824536"/>
          </a:xfrm>
        </p:spPr>
        <p:txBody>
          <a:bodyPr>
            <a:normAutofit/>
          </a:bodyPr>
          <a:lstStyle/>
          <a:p>
            <a:pPr hangingPunct="0"/>
            <a:r>
              <a:rPr lang="de-DE" dirty="0" smtClean="0"/>
              <a:t>Die </a:t>
            </a:r>
            <a:r>
              <a:rPr lang="de-DE" b="1" dirty="0"/>
              <a:t>Wahl </a:t>
            </a:r>
            <a:r>
              <a:rPr lang="de-DE" dirty="0"/>
              <a:t>des Wahlpflichtfaches </a:t>
            </a:r>
            <a:r>
              <a:rPr lang="de-DE" b="1" dirty="0"/>
              <a:t>gilt für 2 Jahre</a:t>
            </a:r>
            <a:r>
              <a:rPr lang="de-DE" dirty="0" smtClean="0"/>
              <a:t>.</a:t>
            </a:r>
            <a:endParaRPr lang="de-DE" dirty="0"/>
          </a:p>
          <a:p>
            <a:pPr hangingPunct="0"/>
            <a:r>
              <a:rPr lang="de-DE" b="1" dirty="0">
                <a:solidFill>
                  <a:srgbClr val="FF0000"/>
                </a:solidFill>
              </a:rPr>
              <a:t>Abwahlen oder Umwahlen </a:t>
            </a:r>
            <a:r>
              <a:rPr lang="de-DE" dirty="0"/>
              <a:t>sind in diesem Zeitraum </a:t>
            </a:r>
            <a:r>
              <a:rPr lang="de-DE" dirty="0" smtClean="0"/>
              <a:t>in der Regel </a:t>
            </a:r>
            <a:r>
              <a:rPr lang="de-DE" b="1" dirty="0" smtClean="0">
                <a:solidFill>
                  <a:srgbClr val="FF0000"/>
                </a:solidFill>
              </a:rPr>
              <a:t>nicht vorgesehen</a:t>
            </a:r>
            <a:r>
              <a:rPr lang="de-DE" dirty="0" smtClean="0"/>
              <a:t>.</a:t>
            </a:r>
          </a:p>
          <a:p>
            <a:pPr hangingPunct="0"/>
            <a:r>
              <a:rPr lang="de-DE" dirty="0" smtClean="0"/>
              <a:t>Der Wahlzettel sollte bis </a:t>
            </a:r>
            <a:r>
              <a:rPr lang="de-DE" b="1" dirty="0" smtClean="0"/>
              <a:t>Dienstag, den 17.4. 2018, </a:t>
            </a:r>
            <a:r>
              <a:rPr lang="de-DE" dirty="0" smtClean="0"/>
              <a:t>beim Klassenlehrerteam wieder abgegeben werden.</a:t>
            </a:r>
            <a:endParaRPr lang="de-DE" dirty="0"/>
          </a:p>
          <a:p>
            <a:pPr hangingPunct="0"/>
            <a:r>
              <a:rPr lang="de-DE" dirty="0" smtClean="0"/>
              <a:t>Bei einem Wechsel des Faches muss der gesamte </a:t>
            </a:r>
            <a:r>
              <a:rPr lang="de-DE" b="1" dirty="0" smtClean="0"/>
              <a:t>Stoff</a:t>
            </a:r>
            <a:r>
              <a:rPr lang="de-DE" dirty="0" smtClean="0"/>
              <a:t> des ersten Jahres </a:t>
            </a:r>
            <a:r>
              <a:rPr lang="de-DE" b="1" dirty="0" smtClean="0"/>
              <a:t>individuell nachgearbeitet </a:t>
            </a:r>
            <a:r>
              <a:rPr lang="de-DE" dirty="0" smtClean="0"/>
              <a:t>werden und es findet eine Leistungsüberprüfung statt.</a:t>
            </a:r>
          </a:p>
          <a:p>
            <a:pPr marL="0" lvl="0" indent="0" algn="ctr" hangingPunct="0">
              <a:buNone/>
            </a:pPr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81"/>
            <a:ext cx="1033172" cy="779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203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352</Words>
  <Application>Microsoft Office PowerPoint</Application>
  <PresentationFormat>Bildschirmpräsentation (4:3)</PresentationFormat>
  <Paragraphs>90</Paragraphs>
  <Slides>12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Austin</vt:lpstr>
      <vt:lpstr>Acrobat Document</vt:lpstr>
      <vt:lpstr>Herzlich Willkommen </vt:lpstr>
      <vt:lpstr>Inhalt und Ablauf</vt:lpstr>
      <vt:lpstr>DIFFERENZIERUNGSUNTERRICHT  IN KLASSENSTUFE 8 UND 9</vt:lpstr>
      <vt:lpstr>Welche Ziele verfolgt der Wahlpflichtunterricht ?</vt:lpstr>
      <vt:lpstr>Was bedeutet Wahlpflichtunterricht?</vt:lpstr>
      <vt:lpstr>Welche  Wahlpflichtangebote macht das SGR ?</vt:lpstr>
      <vt:lpstr>Welche Rahmenbedingungen müssen beachtet werden? </vt:lpstr>
      <vt:lpstr>Welche Rahmenbedingungen müssen bei der Wahl beachtet werden? </vt:lpstr>
      <vt:lpstr>Weiterhin wichtig</vt:lpstr>
      <vt:lpstr>Wahlbogen</vt:lpstr>
      <vt:lpstr>PowerPoint-Präsentation</vt:lpstr>
      <vt:lpstr>Fragen 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DIFFERENZIERUNGSUNTERRICHT IN KLASSENSTUFE 8 und 9</dc:title>
  <dc:creator>Peter Schimmel</dc:creator>
  <cp:lastModifiedBy>Windows User</cp:lastModifiedBy>
  <cp:revision>63</cp:revision>
  <dcterms:created xsi:type="dcterms:W3CDTF">2012-06-11T17:42:48Z</dcterms:created>
  <dcterms:modified xsi:type="dcterms:W3CDTF">2018-04-11T16:53:42Z</dcterms:modified>
</cp:coreProperties>
</file>