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80" r:id="rId4"/>
    <p:sldId id="281" r:id="rId5"/>
    <p:sldId id="285" r:id="rId6"/>
    <p:sldId id="286" r:id="rId7"/>
    <p:sldId id="284" r:id="rId8"/>
    <p:sldId id="265" r:id="rId9"/>
    <p:sldId id="271" r:id="rId10"/>
    <p:sldId id="270" r:id="rId11"/>
    <p:sldId id="278" r:id="rId12"/>
    <p:sldId id="276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89" autoAdjust="0"/>
  </p:normalViewPr>
  <p:slideViewPr>
    <p:cSldViewPr>
      <p:cViewPr varScale="1">
        <p:scale>
          <a:sx n="108" d="100"/>
          <a:sy n="108" d="100"/>
        </p:scale>
        <p:origin x="17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5314F80-2E03-45FB-8788-A89DF38F975A}" type="datetimeFigureOut">
              <a:rPr lang="de-DE"/>
              <a:pPr>
                <a:defRPr/>
              </a:pPr>
              <a:t>29.04.19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FB92B10-86C8-4C75-92DC-34A9C8D728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B1B0CDA-104B-45AC-81E7-1A836E700CDB}" type="datetimeFigureOut">
              <a:rPr lang="de-DE"/>
              <a:pPr>
                <a:defRPr/>
              </a:pPr>
              <a:t>29.04.19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5CE114-0D8F-40BF-8654-86C2E4298F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/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3007B0-FB70-425D-B33F-141879E7D08C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/>
          </a:p>
        </p:txBody>
      </p:sp>
      <p:sp>
        <p:nvSpPr>
          <p:cNvPr id="2662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BDC018-5D08-45F3-B2B7-F7F8C0C1B4CD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/>
          </a:p>
        </p:txBody>
      </p:sp>
      <p:sp>
        <p:nvSpPr>
          <p:cNvPr id="1945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B5EA1A-14C4-4AD5-95C2-506614AD4FD2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00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B515C-DDD2-4199-B265-EEE098F94F0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170E1-AF0A-4ADE-964C-50D12A2CEEA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1B37E-574B-4709-A0F3-5D41793B9E6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D4F867D8-397D-4FB1-948D-F4409FA3FDF5}" type="datetimeFigureOut">
              <a:rPr lang="en-US"/>
              <a:pPr>
                <a:defRPr/>
              </a:pPr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2ED1D-BAC5-4A71-8E36-80F903FA7D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133D2-27F2-491B-B184-8F23625173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D9DD3-87D5-468F-8D81-84369BBBFC3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41215-318C-4E4C-A4CD-F03436E207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E7964-D33A-49AD-A033-A8ACDDD92D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6E8A5-8498-4AA4-972B-1B18075DC5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9DDA118-704E-46EA-9CB1-AD83666F42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79EBE-2673-4B0C-87B5-643B0A8B5E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8B48F2-77F8-4897-9425-762968A25B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69" r:id="rId6"/>
    <p:sldLayoutId id="2147483675" r:id="rId7"/>
    <p:sldLayoutId id="2147483676" r:id="rId8"/>
    <p:sldLayoutId id="2147483677" r:id="rId9"/>
    <p:sldLayoutId id="2147483668" r:id="rId10"/>
    <p:sldLayoutId id="2147483678" r:id="rId11"/>
  </p:sldLayoutIdLst>
  <p:hf hdr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Grafi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7041" y="0"/>
            <a:ext cx="1134745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189038" y="225425"/>
            <a:ext cx="7772401" cy="14700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11500" cap="all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Latein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132138" y="615950"/>
            <a:ext cx="6400800" cy="2159000"/>
          </a:xfrm>
        </p:spPr>
        <p:txBody>
          <a:bodyPr rtlCol="0">
            <a:noAutofit/>
          </a:bodyPr>
          <a:lstStyle/>
          <a:p>
            <a:pPr algn="ctr" fontAlgn="auto">
              <a:defRPr/>
            </a:pPr>
            <a:r>
              <a:rPr lang="de-DE" sz="4400" b="1" cap="none" dirty="0">
                <a:solidFill>
                  <a:schemeClr val="bg1"/>
                </a:solidFill>
              </a:rPr>
              <a:t>am SGR</a:t>
            </a:r>
          </a:p>
        </p:txBody>
      </p:sp>
      <p:sp>
        <p:nvSpPr>
          <p:cNvPr id="15364" name="Textfeld 4"/>
          <p:cNvSpPr txBox="1">
            <a:spLocks noChangeArrowheads="1"/>
          </p:cNvSpPr>
          <p:nvPr/>
        </p:nvSpPr>
        <p:spPr bwMode="auto">
          <a:xfrm>
            <a:off x="7632179" y="225425"/>
            <a:ext cx="30236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Calibri" pitchFamily="34" charset="0"/>
              </a:rPr>
              <a:t>Jahrgangsstufen</a:t>
            </a:r>
          </a:p>
          <a:p>
            <a:r>
              <a:rPr lang="de-DE" sz="3200" dirty="0">
                <a:solidFill>
                  <a:schemeClr val="bg1"/>
                </a:solidFill>
                <a:latin typeface="Calibri" pitchFamily="34" charset="0"/>
              </a:rPr>
              <a:t>8-12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dirty="0">
                <a:solidFill>
                  <a:schemeClr val="accent1"/>
                </a:solidFill>
              </a:rPr>
              <a:t>Latein am SGR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0100" y="2132856"/>
            <a:ext cx="7543800" cy="4022725"/>
          </a:xfrm>
        </p:spPr>
        <p:txBody>
          <a:bodyPr>
            <a:normAutofit/>
          </a:bodyPr>
          <a:lstStyle/>
          <a:p>
            <a:pPr marL="742950" lvl="1" indent="-285750">
              <a:lnSpc>
                <a:spcPct val="70000"/>
              </a:lnSpc>
              <a:buFont typeface="Wingdings" pitchFamily="2" charset="2"/>
              <a:buChar char="v"/>
            </a:pPr>
            <a:endParaRPr lang="de-DE" sz="2500" dirty="0"/>
          </a:p>
          <a:p>
            <a:pPr marL="742950" lvl="1" indent="-285750">
              <a:lnSpc>
                <a:spcPct val="70000"/>
              </a:lnSpc>
              <a:buFont typeface="Wingdings" pitchFamily="2" charset="2"/>
              <a:buChar char="v"/>
            </a:pPr>
            <a:r>
              <a:rPr lang="de-DE" sz="2500" dirty="0"/>
              <a:t>Jahrgangsstufe 8-12 (8-9 verpflichtend): </a:t>
            </a:r>
            <a:br>
              <a:rPr lang="de-DE" sz="2500" dirty="0"/>
            </a:br>
            <a:r>
              <a:rPr lang="de-DE" sz="2500" dirty="0"/>
              <a:t>je 3 Stunden/Woche</a:t>
            </a:r>
          </a:p>
          <a:p>
            <a:pPr marL="742950" lvl="1" indent="-285750">
              <a:lnSpc>
                <a:spcPct val="70000"/>
              </a:lnSpc>
              <a:buFont typeface="Wingdings" pitchFamily="2" charset="2"/>
              <a:buChar char="v"/>
            </a:pPr>
            <a:endParaRPr lang="de-DE" sz="2500" dirty="0"/>
          </a:p>
          <a:p>
            <a:pPr marL="742950" lvl="1" indent="-285750">
              <a:lnSpc>
                <a:spcPct val="70000"/>
              </a:lnSpc>
              <a:buFont typeface="Wingdings" pitchFamily="2" charset="2"/>
              <a:buChar char="v"/>
            </a:pPr>
            <a:r>
              <a:rPr lang="de-DE" sz="2500" dirty="0"/>
              <a:t>Klausur verpflichtend bis einschließlich Stufe 10, danach auch nur mündlich</a:t>
            </a:r>
          </a:p>
          <a:p>
            <a:pPr marL="742950" lvl="1" indent="-285750">
              <a:lnSpc>
                <a:spcPct val="70000"/>
              </a:lnSpc>
              <a:buFont typeface="Wingdings" pitchFamily="2" charset="2"/>
              <a:buChar char="v"/>
            </a:pPr>
            <a:endParaRPr lang="de-DE" sz="2500" dirty="0"/>
          </a:p>
          <a:p>
            <a:pPr marL="742950" lvl="1" indent="-285750">
              <a:lnSpc>
                <a:spcPct val="70000"/>
              </a:lnSpc>
              <a:buFont typeface="Wingdings" pitchFamily="2" charset="2"/>
              <a:buChar char="v"/>
            </a:pPr>
            <a:r>
              <a:rPr lang="de-DE" sz="2500" dirty="0"/>
              <a:t>Latinum am Ende der Jahrgangsstufe zwölf mit mindestens ausreichenden Leistungen</a:t>
            </a:r>
            <a:br>
              <a:rPr lang="de-DE" sz="2500" dirty="0"/>
            </a:br>
            <a:br>
              <a:rPr lang="de-DE" sz="2500" dirty="0"/>
            </a:br>
            <a:endParaRPr lang="de-DE" sz="2800" b="1" dirty="0"/>
          </a:p>
          <a:p>
            <a:pPr marL="0" indent="0">
              <a:lnSpc>
                <a:spcPct val="80000"/>
              </a:lnSpc>
              <a:buFont typeface="Calibri" pitchFamily="34" charset="0"/>
              <a:buNone/>
            </a:pPr>
            <a:endParaRPr lang="de-DE" sz="2800" b="1" dirty="0"/>
          </a:p>
        </p:txBody>
      </p:sp>
      <p:sp>
        <p:nvSpPr>
          <p:cNvPr id="28675" name="Datumsplatzhalt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79613" y="6356350"/>
            <a:ext cx="5400675" cy="365125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4E12C-B8D8-4500-A7EB-E8AE4ADC8EEC}" type="slidenum">
              <a:rPr lang="de-DE"/>
              <a:pPr>
                <a:defRPr/>
              </a:pPr>
              <a:t>10</a:t>
            </a:fld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725" y="822325"/>
            <a:ext cx="7543800" cy="14509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accent1"/>
                </a:solidFill>
              </a:rPr>
              <a:t>Neue Unterrichtswege für eine alte Sprache</a:t>
            </a:r>
            <a:b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70000"/>
              </a:lnSpc>
            </a:pPr>
            <a:endParaRPr lang="de-DE" sz="1600" dirty="0"/>
          </a:p>
          <a:p>
            <a:pPr>
              <a:lnSpc>
                <a:spcPct val="70000"/>
              </a:lnSpc>
              <a:buFont typeface="Calibri" pitchFamily="34" charset="0"/>
              <a:buNone/>
            </a:pPr>
            <a:r>
              <a:rPr lang="de-DE" sz="2500" dirty="0"/>
              <a:t>Der Lateinunterricht ist lebendig und </a:t>
            </a:r>
          </a:p>
          <a:p>
            <a:pPr>
              <a:lnSpc>
                <a:spcPct val="70000"/>
              </a:lnSpc>
              <a:buFont typeface="Calibri" pitchFamily="34" charset="0"/>
              <a:buNone/>
            </a:pPr>
            <a:r>
              <a:rPr lang="de-DE" sz="2500" dirty="0"/>
              <a:t>abwechslungsreich durch:</a:t>
            </a:r>
          </a:p>
          <a:p>
            <a:pPr>
              <a:lnSpc>
                <a:spcPct val="70000"/>
              </a:lnSpc>
            </a:pPr>
            <a:endParaRPr lang="de-DE" sz="2500" dirty="0"/>
          </a:p>
          <a:p>
            <a:pPr lvl="1">
              <a:lnSpc>
                <a:spcPct val="70000"/>
              </a:lnSpc>
              <a:buFont typeface="Wingdings" pitchFamily="2" charset="2"/>
              <a:buChar char="v"/>
            </a:pPr>
            <a:r>
              <a:rPr lang="de-DE" sz="2500" dirty="0"/>
              <a:t> modern gestaltetes Lehrbuch in der</a:t>
            </a:r>
          </a:p>
          <a:p>
            <a:pPr lvl="1">
              <a:lnSpc>
                <a:spcPct val="70000"/>
              </a:lnSpc>
              <a:buFont typeface="Calibri" pitchFamily="34" charset="0"/>
              <a:buNone/>
            </a:pPr>
            <a:r>
              <a:rPr lang="de-DE" sz="2500" dirty="0"/>
              <a:t>     Spracherwerbsphase mit wichtigen </a:t>
            </a:r>
          </a:p>
          <a:p>
            <a:pPr lvl="1">
              <a:lnSpc>
                <a:spcPct val="70000"/>
              </a:lnSpc>
              <a:buFont typeface="Calibri" pitchFamily="34" charset="0"/>
              <a:buNone/>
            </a:pPr>
            <a:r>
              <a:rPr lang="de-DE" sz="2500" dirty="0"/>
              <a:t>     Informationen zur Antike</a:t>
            </a:r>
          </a:p>
          <a:p>
            <a:pPr lvl="1">
              <a:lnSpc>
                <a:spcPct val="70000"/>
              </a:lnSpc>
              <a:buFont typeface="Calibri" pitchFamily="34" charset="0"/>
              <a:buNone/>
            </a:pPr>
            <a:endParaRPr lang="de-DE" sz="2500" dirty="0"/>
          </a:p>
          <a:p>
            <a:pPr lvl="1">
              <a:lnSpc>
                <a:spcPct val="60000"/>
              </a:lnSpc>
              <a:spcBef>
                <a:spcPts val="1200"/>
              </a:spcBef>
              <a:buFont typeface="Wingdings" pitchFamily="2" charset="2"/>
              <a:buChar char="v"/>
            </a:pPr>
            <a:r>
              <a:rPr lang="de-DE" sz="2500" dirty="0"/>
              <a:t> vielfältige Übungsformen, Themen und Textformen</a:t>
            </a:r>
          </a:p>
          <a:p>
            <a:pPr lvl="1">
              <a:lnSpc>
                <a:spcPct val="60000"/>
              </a:lnSpc>
              <a:spcBef>
                <a:spcPts val="1200"/>
              </a:spcBef>
              <a:buFont typeface="Wingdings" pitchFamily="2" charset="2"/>
              <a:buNone/>
            </a:pPr>
            <a:endParaRPr lang="de-DE" sz="2500" dirty="0"/>
          </a:p>
          <a:p>
            <a:pPr lvl="1">
              <a:lnSpc>
                <a:spcPct val="70000"/>
              </a:lnSpc>
              <a:buFont typeface="Wingdings" pitchFamily="2" charset="2"/>
              <a:buChar char="v"/>
            </a:pPr>
            <a:r>
              <a:rPr lang="de-DE" sz="2500" dirty="0"/>
              <a:t> Einsatz moderner Unterrichtsmedien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836A0-7969-4569-BFBD-ABC337A9E3C8}" type="slidenum"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436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5958" y="1846263"/>
            <a:ext cx="1815555" cy="263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6357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Bildergebnis für asterix und obelix caes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9755" y="2708920"/>
            <a:ext cx="2628900" cy="2686050"/>
          </a:xfrm>
          <a:prstGeom prst="rect">
            <a:avLst/>
          </a:prstGeom>
          <a:noFill/>
        </p:spPr>
      </p:pic>
      <p:sp>
        <p:nvSpPr>
          <p:cNvPr id="29698" name="Datumsplatzhalt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79613" y="6356350"/>
            <a:ext cx="5400675" cy="365125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3835A-4610-4A2A-B4A6-D83AD7AF8BC3}" type="slidenum">
              <a:rPr lang="de-DE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29702" name="Inhaltsplatzhalter 2"/>
          <p:cNvSpPr>
            <a:spLocks/>
          </p:cNvSpPr>
          <p:nvPr/>
        </p:nvSpPr>
        <p:spPr bwMode="auto">
          <a:xfrm>
            <a:off x="468313" y="2420938"/>
            <a:ext cx="82296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None/>
            </a:pPr>
            <a:r>
              <a:rPr lang="de-DE" sz="2500" dirty="0">
                <a:solidFill>
                  <a:srgbClr val="404040"/>
                </a:solidFill>
                <a:latin typeface="Calibri" pitchFamily="34" charset="0"/>
              </a:rPr>
              <a:t>Vielen</a:t>
            </a:r>
            <a:r>
              <a:rPr lang="de-DE" sz="2000" dirty="0">
                <a:solidFill>
                  <a:srgbClr val="404040"/>
                </a:solidFill>
                <a:latin typeface="Calibri" pitchFamily="34" charset="0"/>
              </a:rPr>
              <a:t> </a:t>
            </a:r>
            <a:r>
              <a:rPr lang="de-DE" sz="2500" dirty="0">
                <a:solidFill>
                  <a:srgbClr val="404040"/>
                </a:solidFill>
                <a:latin typeface="Calibri" pitchFamily="34" charset="0"/>
              </a:rPr>
              <a:t>Dank</a:t>
            </a:r>
          </a:p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None/>
            </a:pPr>
            <a:r>
              <a:rPr lang="de-DE" sz="2500" dirty="0">
                <a:solidFill>
                  <a:srgbClr val="404040"/>
                </a:solidFill>
                <a:latin typeface="Calibri" pitchFamily="34" charset="0"/>
              </a:rPr>
              <a:t>für Ihre Aufmerksamkeit</a:t>
            </a:r>
            <a:r>
              <a:rPr lang="de-DE" sz="2000" dirty="0">
                <a:solidFill>
                  <a:srgbClr val="404040"/>
                </a:solidFill>
                <a:latin typeface="Calibri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325" y="1085850"/>
            <a:ext cx="7543800" cy="10715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53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Warum </a:t>
            </a:r>
            <a:r>
              <a:rPr lang="de-DE" sz="49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Latein</a:t>
            </a:r>
            <a:r>
              <a:rPr lang="de-DE" sz="53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de-DE" sz="53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fontAlgn="auto">
              <a:buNone/>
              <a:defRPr/>
            </a:pPr>
            <a:endParaRPr lang="de-DE" sz="29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91440" indent="-91440" fontAlgn="auto">
              <a:buFont typeface="Wingdings" panose="05000000000000000000" pitchFamily="2" charset="2"/>
              <a:buChar char="v"/>
              <a:defRPr/>
            </a:pPr>
            <a:r>
              <a:rPr lang="de-DE" sz="29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sz="27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Entwicklungshelfer für ein besseres Deutsch</a:t>
            </a:r>
          </a:p>
          <a:p>
            <a:pPr marL="91440" indent="-91440" fontAlgn="auto">
              <a:buFont typeface="Wingdings" panose="05000000000000000000" pitchFamily="2" charset="2"/>
              <a:buChar char="v"/>
              <a:defRPr/>
            </a:pPr>
            <a:r>
              <a:rPr lang="de-DE" sz="27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Sprungbrett für andere Sprachen</a:t>
            </a:r>
          </a:p>
          <a:p>
            <a:pPr marL="91440" indent="-91440" fontAlgn="auto">
              <a:buFont typeface="Wingdings" panose="05000000000000000000" pitchFamily="2" charset="2"/>
              <a:buChar char="v"/>
              <a:defRPr/>
            </a:pPr>
            <a:r>
              <a:rPr lang="de-DE" sz="27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Eine Sprache, die logisches Denken fördert</a:t>
            </a:r>
          </a:p>
          <a:p>
            <a:pPr marL="91440" indent="-91440" fontAlgn="auto">
              <a:buFont typeface="Wingdings" panose="05000000000000000000" pitchFamily="2" charset="2"/>
              <a:buChar char="v"/>
              <a:defRPr/>
            </a:pPr>
            <a:r>
              <a:rPr lang="de-DE" sz="27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Schlüsselqualifikation für das Studium</a:t>
            </a:r>
          </a:p>
          <a:p>
            <a:pPr marL="91440" indent="-91440" fontAlgn="auto">
              <a:buFont typeface="Wingdings" panose="05000000000000000000" pitchFamily="2" charset="2"/>
              <a:buChar char="v"/>
              <a:defRPr/>
            </a:pPr>
            <a:r>
              <a:rPr lang="de-DE" sz="27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Vermittlung von Grundwissen</a:t>
            </a:r>
          </a:p>
          <a:p>
            <a:pPr marL="0" indent="0" algn="ctr" fontAlgn="auto">
              <a:buFont typeface="Calibri" pitchFamily="34" charset="0"/>
              <a:buNone/>
              <a:defRPr/>
            </a:pPr>
            <a:endParaRPr lang="de-DE" sz="3300" dirty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marL="0" indent="0" fontAlgn="auto">
              <a:buNone/>
              <a:defRPr/>
            </a:pPr>
            <a:r>
              <a:rPr lang="de-DE" sz="4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Latein am SGR</a:t>
            </a:r>
          </a:p>
          <a:p>
            <a:pPr marL="0" indent="0" fontAlgn="auto">
              <a:buFont typeface="Calibri" pitchFamily="34" charset="0"/>
              <a:buNone/>
              <a:defRPr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411" name="Datumsplatzhalt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08175" y="6356350"/>
            <a:ext cx="5472113" cy="365125"/>
          </a:xfrm>
        </p:spPr>
        <p:txBody>
          <a:bodyPr/>
          <a:lstStyle/>
          <a:p>
            <a:pPr>
              <a:defRPr/>
            </a:pPr>
            <a:endParaRPr lang="de-DE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A6BF9-9D44-4B36-B98E-F18EB3615EFA}" type="slidenum">
              <a:rPr lang="de-DE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pPr>
                <a:defRPr/>
              </a:pPr>
              <a:t>2</a:t>
            </a:fld>
            <a:endParaRPr lang="de-DE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>
                <a:solidFill>
                  <a:schemeClr val="accent1"/>
                </a:solidFill>
              </a:rPr>
              <a:t>Entwicklungshelfer für ein besseres Deutsch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Font typeface="Calibri" pitchFamily="34" charset="0"/>
              <a:buNone/>
            </a:pPr>
            <a:endParaRPr lang="de-DE" sz="3000"/>
          </a:p>
          <a:p>
            <a:pPr marL="0" indent="0">
              <a:lnSpc>
                <a:spcPct val="70000"/>
              </a:lnSpc>
              <a:buFont typeface="Wingdings" pitchFamily="2" charset="2"/>
              <a:buChar char="v"/>
            </a:pPr>
            <a:r>
              <a:rPr lang="de-DE" sz="2500"/>
              <a:t>in Aussprache und Rechtschreibung leichter als die             modernen Fremdsprachen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Char char="v"/>
            </a:pPr>
            <a:r>
              <a:rPr lang="de-DE" sz="2500"/>
              <a:t>Unterrichtssprache ist Deutsch.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Char char="v"/>
            </a:pPr>
            <a:r>
              <a:rPr lang="de-DE" sz="2500"/>
              <a:t>Das Übersetzen ins Deutsche wird geübt.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Char char="v"/>
            </a:pPr>
            <a:r>
              <a:rPr lang="de-DE" sz="2500"/>
              <a:t>Mit Latein lernt man, die deutsche Sprache besser zu verstehen und bewusster, präziser und abwechslungsreicher zu gebrauchen. </a:t>
            </a:r>
            <a:br>
              <a:rPr lang="de-DE" sz="2500"/>
            </a:br>
            <a:endParaRPr lang="de-DE" sz="2500"/>
          </a:p>
          <a:p>
            <a:pPr marL="0" indent="0">
              <a:lnSpc>
                <a:spcPct val="70000"/>
              </a:lnSpc>
              <a:buFont typeface="Wingdings" pitchFamily="2" charset="2"/>
              <a:buChar char="v"/>
            </a:pPr>
            <a:r>
              <a:rPr lang="de-DE" sz="2500"/>
              <a:t>Die intensive Beschäftigung mit der Grammatik macht den Aufbau der deutschen Sprache bewusster.</a:t>
            </a:r>
          </a:p>
          <a:p>
            <a:pPr marL="0" indent="0">
              <a:lnSpc>
                <a:spcPct val="70000"/>
              </a:lnSpc>
            </a:pPr>
            <a:endParaRPr lang="de-DE" sz="17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AD9C9-23F4-4937-B4DD-2B3C8C5D1ADF}" type="slidenum">
              <a:rPr lang="de-DE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5188" y="825500"/>
            <a:ext cx="7543800" cy="14509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accent1"/>
                </a:solidFill>
              </a:rPr>
              <a:t>Sprungbrett für andere Sprachen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91440" indent="-91440" fontAlgn="auto">
              <a:defRPr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Font typeface="Calibri" pitchFamily="34" charset="0"/>
              <a:buNone/>
              <a:defRPr/>
            </a:pPr>
            <a:r>
              <a:rPr lang="de-DE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Beim Lateinlernen lernt man: </a:t>
            </a:r>
          </a:p>
          <a:p>
            <a:pPr marL="0" indent="0" fontAlgn="auto">
              <a:buFont typeface="Calibri" pitchFamily="34" charset="0"/>
              <a:buNone/>
              <a:defRPr/>
            </a:pPr>
            <a:endParaRPr lang="de-DE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buFont typeface="Wingdings" panose="05000000000000000000" pitchFamily="2" charset="2"/>
              <a:buChar char="v"/>
              <a:defRPr/>
            </a:pPr>
            <a:r>
              <a:rPr lang="de-DE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Vokabeln</a:t>
            </a:r>
          </a:p>
          <a:p>
            <a:pPr marL="292608" lvl="1" indent="0" fontAlgn="auto">
              <a:buFont typeface="Calibri" pitchFamily="34" charset="0"/>
              <a:buNone/>
              <a:defRPr/>
            </a:pPr>
            <a:endParaRPr lang="de-DE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buFont typeface="Wingdings" panose="05000000000000000000" pitchFamily="2" charset="2"/>
              <a:buChar char="v"/>
              <a:defRPr/>
            </a:pPr>
            <a:r>
              <a:rPr lang="de-DE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grammatisches Grundlagenwissen</a:t>
            </a:r>
          </a:p>
          <a:p>
            <a:pPr marL="292608" lvl="1" indent="0" fontAlgn="auto">
              <a:buFont typeface="Calibri" pitchFamily="34" charset="0"/>
              <a:buNone/>
              <a:defRPr/>
            </a:pPr>
            <a:endParaRPr lang="de-DE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buFont typeface="Wingdings" panose="05000000000000000000" pitchFamily="2" charset="2"/>
              <a:buChar char="v"/>
              <a:defRPr/>
            </a:pPr>
            <a:r>
              <a:rPr lang="de-DE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Methoden der Spracherfassung, die man beim Erlernen weiterer Fremdsprachen gut gebrauchen kann.</a:t>
            </a:r>
          </a:p>
          <a:p>
            <a:pPr marL="0" indent="0" fontAlgn="auto">
              <a:buFont typeface="Calibri" pitchFamily="34" charset="0"/>
              <a:buNone/>
              <a:defRPr/>
            </a:pPr>
            <a:endParaRPr lang="de-DE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E2455-8E5E-419A-9E46-63E2688F6C3B}" type="slidenum">
              <a:rPr lang="de-DE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umsplatzhalt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cs typeface="Arial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D8577-1E7D-434C-AEF2-6F5E639F0761}" type="slidenum">
              <a:rPr lang="de-DE"/>
              <a:pPr>
                <a:defRPr/>
              </a:pPr>
              <a:t>5</a:t>
            </a:fld>
            <a:endParaRPr lang="de-DE"/>
          </a:p>
        </p:txBody>
      </p:sp>
      <p:pic>
        <p:nvPicPr>
          <p:cNvPr id="22532" name="Grafi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16113"/>
            <a:ext cx="478790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Grafi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692150"/>
            <a:ext cx="397351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22325" y="908050"/>
            <a:ext cx="7543800" cy="145097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de-DE" sz="4300" dirty="0">
                <a:solidFill>
                  <a:schemeClr val="accent1"/>
                </a:solidFill>
              </a:rPr>
              <a:t>Eine Sprache, die </a:t>
            </a:r>
            <a:br>
              <a:rPr lang="de-DE" sz="4300" dirty="0">
                <a:solidFill>
                  <a:schemeClr val="accent1"/>
                </a:solidFill>
              </a:rPr>
            </a:br>
            <a:r>
              <a:rPr lang="de-DE" sz="4300" dirty="0">
                <a:solidFill>
                  <a:schemeClr val="accent1"/>
                </a:solidFill>
              </a:rPr>
              <a:t> logisches Denken fördert</a:t>
            </a:r>
            <a:br>
              <a:rPr lang="de-DE" sz="4300" dirty="0">
                <a:solidFill>
                  <a:schemeClr val="accent1"/>
                </a:solidFill>
              </a:rPr>
            </a:br>
            <a:endParaRPr lang="de-DE" sz="43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  <a:p>
            <a:pPr>
              <a:buFont typeface="Calibri" pitchFamily="34" charset="0"/>
              <a:buNone/>
            </a:pPr>
            <a:r>
              <a:rPr lang="de-DE" sz="2500" dirty="0"/>
              <a:t>Latein verlangt: </a:t>
            </a:r>
          </a:p>
          <a:p>
            <a:pPr>
              <a:buFont typeface="Calibri" pitchFamily="34" charset="0"/>
              <a:buNone/>
            </a:pPr>
            <a:endParaRPr lang="de-DE" sz="2500" dirty="0"/>
          </a:p>
          <a:p>
            <a:pPr lvl="1">
              <a:buFont typeface="Wingdings" pitchFamily="2" charset="2"/>
              <a:buChar char="v"/>
            </a:pPr>
            <a:r>
              <a:rPr lang="de-DE" sz="2500" dirty="0"/>
              <a:t> genau zu lesen, exakt zu unterscheiden,</a:t>
            </a:r>
          </a:p>
          <a:p>
            <a:pPr lvl="1">
              <a:buFont typeface="Wingdings" pitchFamily="2" charset="2"/>
              <a:buChar char="v"/>
            </a:pPr>
            <a:r>
              <a:rPr lang="de-DE" sz="2500" dirty="0"/>
              <a:t> richtig zu kombinieren,</a:t>
            </a:r>
          </a:p>
          <a:p>
            <a:pPr lvl="1">
              <a:buFont typeface="Wingdings" pitchFamily="2" charset="2"/>
              <a:buChar char="v"/>
            </a:pPr>
            <a:r>
              <a:rPr lang="de-DE" sz="2500" dirty="0"/>
              <a:t> komplizierte Zusammenhänge zu überblicken, </a:t>
            </a:r>
          </a:p>
          <a:p>
            <a:pPr lvl="1">
              <a:buFont typeface="Wingdings" pitchFamily="2" charset="2"/>
              <a:buChar char="v"/>
            </a:pPr>
            <a:r>
              <a:rPr lang="de-DE" sz="2500" dirty="0"/>
              <a:t> sorgfältig und regelmäßig zu lernen.</a:t>
            </a:r>
          </a:p>
          <a:p>
            <a:pPr>
              <a:buFont typeface="Calibri" pitchFamily="34" charset="0"/>
              <a:buNone/>
            </a:pPr>
            <a:endParaRPr lang="de-DE" sz="2500" dirty="0"/>
          </a:p>
          <a:p>
            <a:pPr algn="ctr">
              <a:buFont typeface="Calibri" pitchFamily="34" charset="0"/>
              <a:buNone/>
            </a:pPr>
            <a:r>
              <a:rPr lang="de-DE" b="1" dirty="0"/>
              <a:t>Alle diese Fähigkeiten sind im Berufsleben hilfreich.</a:t>
            </a: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DC9B71E-0098-4661-92C3-C9D7052DA614}" type="slidenum">
              <a:rPr lang="de-DE" sz="1050">
                <a:solidFill>
                  <a:srgbClr val="FFFFFF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de-DE" sz="105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5188" y="908050"/>
            <a:ext cx="7543800" cy="14509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accent1"/>
                </a:solidFill>
              </a:rPr>
              <a:t>Schlüsselqualifikation 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für das Studium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2457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alibri" pitchFamily="34" charset="0"/>
              <a:buNone/>
            </a:pPr>
            <a:r>
              <a:rPr lang="de-DE" sz="2300" dirty="0"/>
              <a:t>Für zahlreiche Studiengänge sind Kenntnisse in Latein sinnvoll: </a:t>
            </a:r>
          </a:p>
          <a:p>
            <a:pPr lvl="1">
              <a:buFont typeface="Wingdings" pitchFamily="2" charset="2"/>
              <a:buChar char="v"/>
            </a:pPr>
            <a:r>
              <a:rPr lang="de-DE" dirty="0"/>
              <a:t> Sprachen (z.B. Englisch, Französisch, Spanisch etc.)</a:t>
            </a:r>
          </a:p>
          <a:p>
            <a:pPr lvl="1">
              <a:buFont typeface="Wingdings" pitchFamily="2" charset="2"/>
              <a:buChar char="v"/>
            </a:pPr>
            <a:r>
              <a:rPr lang="de-DE" dirty="0"/>
              <a:t> Philosophie und Theologie</a:t>
            </a:r>
          </a:p>
          <a:p>
            <a:pPr lvl="1">
              <a:buFont typeface="Wingdings" pitchFamily="2" charset="2"/>
              <a:buChar char="v"/>
            </a:pPr>
            <a:r>
              <a:rPr lang="de-DE" dirty="0"/>
              <a:t> Medizin und Pharmazie</a:t>
            </a:r>
          </a:p>
          <a:p>
            <a:pPr lvl="1">
              <a:buFont typeface="Wingdings" pitchFamily="2" charset="2"/>
              <a:buChar char="v"/>
            </a:pPr>
            <a:r>
              <a:rPr lang="de-DE" dirty="0"/>
              <a:t> Jura</a:t>
            </a:r>
          </a:p>
          <a:p>
            <a:pPr lvl="1">
              <a:buFont typeface="Wingdings" pitchFamily="2" charset="2"/>
              <a:buChar char="v"/>
            </a:pPr>
            <a:r>
              <a:rPr lang="de-DE" dirty="0"/>
              <a:t> Geschichte, Kunstgeschichte, Musikwissenschaft</a:t>
            </a:r>
          </a:p>
          <a:p>
            <a:pPr lvl="1">
              <a:buFont typeface="Wingdings" pitchFamily="2" charset="2"/>
              <a:buChar char="v"/>
            </a:pPr>
            <a:r>
              <a:rPr lang="de-DE" dirty="0"/>
              <a:t> Archäologie </a:t>
            </a:r>
          </a:p>
          <a:p>
            <a:pPr lvl="1">
              <a:buFont typeface="Wingdings" pitchFamily="2" charset="2"/>
              <a:buChar char="v"/>
            </a:pPr>
            <a:r>
              <a:rPr lang="de-DE" dirty="0"/>
              <a:t> Germanistik</a:t>
            </a:r>
          </a:p>
          <a:p>
            <a:pPr lvl="1">
              <a:buFont typeface="Wingdings" pitchFamily="2" charset="2"/>
              <a:buChar char="v"/>
            </a:pPr>
            <a:r>
              <a:rPr lang="de-DE" dirty="0"/>
              <a:t> u.a. </a:t>
            </a:r>
          </a:p>
          <a:p>
            <a:pPr lvl="1">
              <a:buFont typeface="Wingdings" pitchFamily="2" charset="2"/>
              <a:buChar char="v"/>
            </a:pPr>
            <a:endParaRPr lang="de-DE" dirty="0"/>
          </a:p>
          <a:p>
            <a:pPr marL="200025" lvl="1" indent="0">
              <a:buNone/>
            </a:pPr>
            <a:r>
              <a:rPr lang="de-DE" sz="2300"/>
              <a:t>Mit dem </a:t>
            </a:r>
            <a:r>
              <a:rPr lang="de-DE" sz="2300" dirty="0"/>
              <a:t>Latinum hält man sich alle Studienoptionen offen!</a:t>
            </a:r>
          </a:p>
          <a:p>
            <a:pPr lvl="1">
              <a:buFont typeface="Wingdings" pitchFamily="2" charset="2"/>
              <a:buChar char="v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92B7E-B726-4B32-96CA-442CCBD6224D}" type="slidenum">
              <a:rPr lang="de-DE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5188" y="890588"/>
            <a:ext cx="7543800" cy="14509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accent1"/>
                </a:solidFill>
              </a:rPr>
              <a:t>Vermittlung von Grundwissen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buFont typeface="Calibri" pitchFamily="34" charset="0"/>
              <a:buNone/>
              <a:defRPr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r>
              <a:rPr lang="de-DE" sz="25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Zukunft braucht Herkunft!</a:t>
            </a:r>
          </a:p>
          <a:p>
            <a:pPr marL="91440" indent="-91440" fontAlgn="auto">
              <a:defRPr/>
            </a:pPr>
            <a:r>
              <a:rPr lang="de-DE" sz="25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Latein vermittelt die Wurzeln der europäischen Kultur.</a:t>
            </a:r>
          </a:p>
          <a:p>
            <a:pPr marL="91440" indent="-91440" fontAlgn="auto">
              <a:defRPr/>
            </a:pPr>
            <a:r>
              <a:rPr lang="de-DE" sz="25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Latein erweitert die Allgemeinbildung.</a:t>
            </a:r>
          </a:p>
          <a:p>
            <a:pPr marL="91440" indent="-91440" fontAlgn="auto">
              <a:defRPr/>
            </a:pPr>
            <a:r>
              <a:rPr lang="de-DE" sz="25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Latein fördert die Auseinandersetzung mit Lebensfragen,</a:t>
            </a:r>
          </a:p>
          <a:p>
            <a:pPr marL="91440" indent="-91440" fontAlgn="auto">
              <a:defRPr/>
            </a:pPr>
            <a:r>
              <a:rPr lang="de-DE" sz="25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zum Beispiel:</a:t>
            </a:r>
          </a:p>
          <a:p>
            <a:pPr marL="384048" lvl="1" indent="-182880" fontAlgn="auto">
              <a:spcBef>
                <a:spcPts val="1200"/>
              </a:spcBef>
              <a:defRPr/>
            </a:pPr>
            <a:r>
              <a:rPr lang="de-DE" sz="23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Was bedeutet Freundschaft?, </a:t>
            </a:r>
          </a:p>
          <a:p>
            <a:pPr marL="384048" lvl="1" indent="-182880" fontAlgn="auto">
              <a:spcBef>
                <a:spcPts val="1200"/>
              </a:spcBef>
              <a:defRPr/>
            </a:pPr>
            <a:r>
              <a:rPr lang="de-DE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 heißt „glücklich leben“? </a:t>
            </a:r>
          </a:p>
          <a:p>
            <a:pPr marL="91440" indent="-91440" fontAlgn="auto">
              <a:defRPr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0" indent="0" fontAlgn="auto">
              <a:buFont typeface="Calibri" pitchFamily="34" charset="0"/>
              <a:buNone/>
              <a:defRPr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3" name="Datumsplatzhalt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79613" y="6356350"/>
            <a:ext cx="5400675" cy="365125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FAA3A-1F00-49C4-98D6-44878E84B21E}" type="slidenum">
              <a:rPr lang="de-DE"/>
              <a:pPr>
                <a:defRPr/>
              </a:pPr>
              <a:t>8</a:t>
            </a:fld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>
                <a:solidFill>
                  <a:schemeClr val="accent1"/>
                </a:solidFill>
              </a:rPr>
              <a:t>Fazit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Calibri" pitchFamily="34" charset="0"/>
              <a:buNone/>
            </a:pPr>
            <a:r>
              <a:rPr lang="de-DE" sz="2900" dirty="0"/>
              <a:t>An LATEIN wird besonders Freude haben:</a:t>
            </a:r>
          </a:p>
          <a:p>
            <a:pPr marL="742950" lvl="1" indent="-285750">
              <a:buFont typeface="Wingdings" pitchFamily="2" charset="2"/>
              <a:buChar char="v"/>
            </a:pPr>
            <a:endParaRPr lang="de-DE" dirty="0"/>
          </a:p>
          <a:p>
            <a:pPr marL="742950" lvl="1" indent="-285750">
              <a:lnSpc>
                <a:spcPct val="70000"/>
              </a:lnSpc>
              <a:buFont typeface="Wingdings" pitchFamily="2" charset="2"/>
              <a:buChar char="v"/>
            </a:pPr>
            <a:r>
              <a:rPr lang="de-DE" sz="2400" dirty="0"/>
              <a:t>wer ein Interesse an Geschichte hat</a:t>
            </a:r>
          </a:p>
          <a:p>
            <a:pPr marL="742950" lvl="1" indent="-285750">
              <a:lnSpc>
                <a:spcPct val="70000"/>
              </a:lnSpc>
              <a:buFont typeface="Wingdings" pitchFamily="2" charset="2"/>
              <a:buChar char="v"/>
            </a:pPr>
            <a:endParaRPr lang="de-DE" sz="2400" dirty="0"/>
          </a:p>
          <a:p>
            <a:pPr marL="742950" lvl="1" indent="-285750">
              <a:lnSpc>
                <a:spcPct val="70000"/>
              </a:lnSpc>
              <a:buFont typeface="Wingdings" pitchFamily="2" charset="2"/>
              <a:buChar char="v"/>
            </a:pPr>
            <a:r>
              <a:rPr lang="de-DE" sz="2400" dirty="0"/>
              <a:t>wer die deutsche Sprache besser erfassen möchte</a:t>
            </a:r>
          </a:p>
          <a:p>
            <a:pPr marL="742950" lvl="1" indent="-285750">
              <a:lnSpc>
                <a:spcPct val="70000"/>
              </a:lnSpc>
              <a:buFont typeface="Wingdings" pitchFamily="2" charset="2"/>
              <a:buChar char="v"/>
            </a:pPr>
            <a:endParaRPr lang="de-DE" sz="2400" dirty="0"/>
          </a:p>
          <a:p>
            <a:pPr marL="742950" lvl="1" indent="-285750">
              <a:lnSpc>
                <a:spcPct val="70000"/>
              </a:lnSpc>
              <a:buFont typeface="Wingdings" pitchFamily="2" charset="2"/>
              <a:buChar char="v"/>
            </a:pPr>
            <a:r>
              <a:rPr lang="de-DE" sz="2400" dirty="0"/>
              <a:t>wer seine Sprachkompetenz erweitern möchte </a:t>
            </a:r>
          </a:p>
          <a:p>
            <a:pPr marL="742950" lvl="1" indent="-285750">
              <a:lnSpc>
                <a:spcPct val="70000"/>
              </a:lnSpc>
              <a:buFont typeface="Wingdings" pitchFamily="2" charset="2"/>
              <a:buChar char="v"/>
            </a:pPr>
            <a:endParaRPr lang="de-DE" sz="2400" dirty="0"/>
          </a:p>
          <a:p>
            <a:pPr marL="742950" lvl="1" indent="-285750">
              <a:lnSpc>
                <a:spcPct val="70000"/>
              </a:lnSpc>
              <a:buFont typeface="Wingdings" pitchFamily="2" charset="2"/>
              <a:buChar char="v"/>
            </a:pPr>
            <a:r>
              <a:rPr lang="de-DE" sz="2400" dirty="0"/>
              <a:t>wer immer alles ganz genau wissen will</a:t>
            </a:r>
          </a:p>
          <a:p>
            <a:pPr marL="742950" lvl="1" indent="-285750">
              <a:lnSpc>
                <a:spcPct val="70000"/>
              </a:lnSpc>
              <a:buFont typeface="Wingdings" pitchFamily="2" charset="2"/>
              <a:buChar char="v"/>
            </a:pPr>
            <a:endParaRPr lang="de-DE" sz="2400" dirty="0"/>
          </a:p>
          <a:p>
            <a:pPr marL="457200" lvl="1" indent="0">
              <a:lnSpc>
                <a:spcPct val="70000"/>
              </a:lnSpc>
              <a:buNone/>
            </a:pPr>
            <a:endParaRPr lang="de-DE" sz="2400" dirty="0"/>
          </a:p>
          <a:p>
            <a:pPr marL="742950" lvl="1" indent="-285750">
              <a:lnSpc>
                <a:spcPct val="70000"/>
              </a:lnSpc>
              <a:buFont typeface="Wingdings" pitchFamily="2" charset="2"/>
              <a:buChar char="v"/>
            </a:pPr>
            <a:endParaRPr lang="de-DE" sz="2400" dirty="0"/>
          </a:p>
          <a:p>
            <a:pPr marL="0" indent="0">
              <a:buFont typeface="Calibri" pitchFamily="34" charset="0"/>
              <a:buNone/>
            </a:pPr>
            <a:endParaRPr lang="de-DE" sz="2400" dirty="0"/>
          </a:p>
          <a:p>
            <a:pPr marL="0" indent="0"/>
            <a:endParaRPr lang="de-DE" sz="2500" dirty="0"/>
          </a:p>
          <a:p>
            <a:pPr marL="0" indent="0"/>
            <a:endParaRPr lang="de-DE" sz="2500" dirty="0"/>
          </a:p>
          <a:p>
            <a:pPr marL="0" indent="0"/>
            <a:endParaRPr lang="de-DE" sz="2500" dirty="0"/>
          </a:p>
          <a:p>
            <a:pPr marL="0" indent="0"/>
            <a:endParaRPr lang="de-DE" sz="2600" dirty="0"/>
          </a:p>
          <a:p>
            <a:pPr marL="0" indent="0">
              <a:buFont typeface="Calibri" pitchFamily="34" charset="0"/>
              <a:buNone/>
            </a:pPr>
            <a:endParaRPr lang="de-DE" sz="1900" dirty="0"/>
          </a:p>
        </p:txBody>
      </p:sp>
      <p:sp>
        <p:nvSpPr>
          <p:cNvPr id="27651" name="Datumsplatzhalt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79613" y="6356350"/>
            <a:ext cx="5400675" cy="365125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F20E2-721B-4EBD-9FA9-3E7BA599938C}" type="slidenum">
              <a:rPr lang="de-DE"/>
              <a:pPr>
                <a:defRPr/>
              </a:pPr>
              <a:t>9</a:t>
            </a:fld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358</Words>
  <Application>Microsoft Macintosh PowerPoint</Application>
  <PresentationFormat>Bildschirmpräsentation (4:3)</PresentationFormat>
  <Paragraphs>112</Paragraphs>
  <Slides>12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Wingdings</vt:lpstr>
      <vt:lpstr>Rückblick</vt:lpstr>
      <vt:lpstr>Latein</vt:lpstr>
      <vt:lpstr>I. Warum Latein?  </vt:lpstr>
      <vt:lpstr> Entwicklungshelfer für ein besseres Deutsch</vt:lpstr>
      <vt:lpstr>Sprungbrett für andere Sprachen </vt:lpstr>
      <vt:lpstr>PowerPoint-Präsentation</vt:lpstr>
      <vt:lpstr>Eine Sprache, die   logisches Denken fördert </vt:lpstr>
      <vt:lpstr>Schlüsselqualifikation  für das Studium </vt:lpstr>
      <vt:lpstr>Vermittlung von Grundwissen </vt:lpstr>
      <vt:lpstr>Fazit</vt:lpstr>
      <vt:lpstr>Latein am SGR</vt:lpstr>
      <vt:lpstr>Neue Unterrichtswege für eine alte Sprache </vt:lpstr>
      <vt:lpstr>PowerPoint-Präsentation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Latein</dc:title>
  <dc:creator>Rebekka Junge</dc:creator>
  <cp:lastModifiedBy>Martina Cerfontaine</cp:lastModifiedBy>
  <cp:revision>111</cp:revision>
  <cp:lastPrinted>2014-03-23T11:06:13Z</cp:lastPrinted>
  <dcterms:created xsi:type="dcterms:W3CDTF">2013-04-14T09:01:33Z</dcterms:created>
  <dcterms:modified xsi:type="dcterms:W3CDTF">2019-04-29T14:49:35Z</dcterms:modified>
</cp:coreProperties>
</file>